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27" r:id="rId13"/>
    <p:sldId id="32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6" r:id="rId26"/>
    <p:sldId id="347" r:id="rId27"/>
    <p:sldId id="348" r:id="rId28"/>
    <p:sldId id="349" r:id="rId29"/>
    <p:sldId id="279" r:id="rId30"/>
    <p:sldId id="350" r:id="rId31"/>
    <p:sldId id="351" r:id="rId32"/>
    <p:sldId id="352" r:id="rId33"/>
    <p:sldId id="280" r:id="rId34"/>
    <p:sldId id="329" r:id="rId35"/>
    <p:sldId id="330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281" r:id="rId51"/>
    <p:sldId id="282" r:id="rId52"/>
    <p:sldId id="283" r:id="rId53"/>
    <p:sldId id="284" r:id="rId54"/>
    <p:sldId id="285" r:id="rId55"/>
    <p:sldId id="353" r:id="rId56"/>
    <p:sldId id="356" r:id="rId57"/>
    <p:sldId id="354" r:id="rId58"/>
    <p:sldId id="286" r:id="rId59"/>
    <p:sldId id="287" r:id="rId60"/>
    <p:sldId id="288" r:id="rId61"/>
    <p:sldId id="289" r:id="rId62"/>
    <p:sldId id="290" r:id="rId63"/>
    <p:sldId id="296" r:id="rId64"/>
    <p:sldId id="297" r:id="rId65"/>
    <p:sldId id="298" r:id="rId66"/>
    <p:sldId id="299" r:id="rId67"/>
    <p:sldId id="300" r:id="rId68"/>
    <p:sldId id="317" r:id="rId69"/>
    <p:sldId id="318" r:id="rId70"/>
    <p:sldId id="319" r:id="rId71"/>
    <p:sldId id="301" r:id="rId72"/>
    <p:sldId id="302" r:id="rId73"/>
    <p:sldId id="303" r:id="rId74"/>
    <p:sldId id="304" r:id="rId75"/>
    <p:sldId id="305" r:id="rId76"/>
    <p:sldId id="308" r:id="rId77"/>
    <p:sldId id="309" r:id="rId78"/>
    <p:sldId id="310" r:id="rId79"/>
    <p:sldId id="355" r:id="rId80"/>
    <p:sldId id="320" r:id="rId81"/>
    <p:sldId id="321" r:id="rId82"/>
    <p:sldId id="322" r:id="rId83"/>
    <p:sldId id="323" r:id="rId84"/>
    <p:sldId id="312" r:id="rId85"/>
    <p:sldId id="313" r:id="rId86"/>
    <p:sldId id="328" r:id="rId87"/>
    <p:sldId id="31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EE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14" d="100"/>
          <a:sy n="114" d="100"/>
        </p:scale>
        <p:origin x="516" y="13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763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2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  <p:sldLayoutId id="214748370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7" r:id="rId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gif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gif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gif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microsoft.com/office/2007/relationships/hdphoto" Target="../media/hdphoto4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6601ED50-40EC-4B13-B1C3-FA47753F8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/>
          <a:stretch/>
        </p:blipFill>
        <p:spPr>
          <a:xfrm>
            <a:off x="4706512" y="1530345"/>
            <a:ext cx="12987804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785364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8629131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4" name="그림 13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2472189A-BD9B-441F-A013-7F8B322CE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13"/>
          <a:stretch/>
        </p:blipFill>
        <p:spPr>
          <a:xfrm>
            <a:off x="0" y="1530345"/>
            <a:ext cx="4706512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44C17-1DF4-48E3-A144-F890D5956BFD}"/>
              </a:ext>
            </a:extLst>
          </p:cNvPr>
          <p:cNvSpPr txBox="1"/>
          <p:nvPr/>
        </p:nvSpPr>
        <p:spPr>
          <a:xfrm>
            <a:off x="17694316" y="2800416"/>
            <a:ext cx="1784694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프로젝트 기간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2021. 05. 27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~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2021. 07. 31</a:t>
            </a:r>
          </a:p>
        </p:txBody>
      </p:sp>
    </p:spTree>
    <p:extLst>
      <p:ext uri="{BB962C8B-B14F-4D97-AF65-F5344CB8AC3E}">
        <p14:creationId xmlns:p14="http://schemas.microsoft.com/office/powerpoint/2010/main" val="263016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04167702-AFD5-4308-B706-BDE9670D0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/>
          <a:stretch/>
        </p:blipFill>
        <p:spPr>
          <a:xfrm>
            <a:off x="-2883008" y="1530345"/>
            <a:ext cx="12987804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785364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8629131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4" name="그림 13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2472189A-BD9B-441F-A013-7F8B322CE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13"/>
          <a:stretch/>
        </p:blipFill>
        <p:spPr>
          <a:xfrm>
            <a:off x="0" y="1530345"/>
            <a:ext cx="4706512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784A74-CEB7-4EAD-9D99-0D848F045A56}"/>
              </a:ext>
            </a:extLst>
          </p:cNvPr>
          <p:cNvSpPr txBox="1"/>
          <p:nvPr/>
        </p:nvSpPr>
        <p:spPr>
          <a:xfrm>
            <a:off x="10216661" y="2800416"/>
            <a:ext cx="1784694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프로젝트 기간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2021. 05. 27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~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2021. 07. 31</a:t>
            </a:r>
          </a:p>
        </p:txBody>
      </p:sp>
    </p:spTree>
    <p:extLst>
      <p:ext uri="{BB962C8B-B14F-4D97-AF65-F5344CB8AC3E}">
        <p14:creationId xmlns:p14="http://schemas.microsoft.com/office/powerpoint/2010/main" val="169485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59508" y="3868231"/>
            <a:ext cx="2609445" cy="3385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>
              <a:defRPr/>
            </a:pPr>
            <a:r>
              <a:rPr lang="ko-KR" altLang="en-US" sz="1600">
                <a:solidFill>
                  <a:schemeClr val="bg1"/>
                </a:solidFill>
                <a:cs typeface="Arial"/>
              </a:rPr>
              <a:t>이지혜 </a:t>
            </a:r>
            <a:r>
              <a:rPr lang="en-US" altLang="ko-KR" sz="1600">
                <a:solidFill>
                  <a:schemeClr val="bg1"/>
                </a:solidFill>
                <a:cs typeface="Arial"/>
              </a:rPr>
              <a:t>| </a:t>
            </a:r>
            <a:r>
              <a:rPr lang="ko-KR" altLang="en-US" sz="1600">
                <a:solidFill>
                  <a:schemeClr val="bg1"/>
                </a:solidFill>
                <a:cs typeface="Arial"/>
              </a:rPr>
              <a:t>진현주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360" y="1308926"/>
            <a:ext cx="11793279" cy="4926834"/>
          </a:xfrm>
          <a:prstGeom prst="rect">
            <a:avLst/>
          </a:prstGeom>
        </p:spPr>
      </p:pic>
      <p:cxnSp>
        <p:nvCxnSpPr>
          <p:cNvPr id="21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56F07F-DE6F-4239-8491-FDAD95D26FFA}"/>
              </a:ext>
            </a:extLst>
          </p:cNvPr>
          <p:cNvSpPr txBox="1"/>
          <p:nvPr/>
        </p:nvSpPr>
        <p:spPr>
          <a:xfrm>
            <a:off x="6548536" y="8579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6984764" y="190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ko-KR" altLang="en-US" sz="4000" b="1"/>
              <a:t>     </a:t>
            </a:r>
          </a:p>
        </p:txBody>
      </p:sp>
      <p:cxnSp>
        <p:nvCxnSpPr>
          <p:cNvPr id="25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29" y="1264785"/>
            <a:ext cx="11793278" cy="5155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0CD0B-9E86-4E11-888B-D991EF3AC6FC}"/>
              </a:ext>
            </a:extLst>
          </p:cNvPr>
          <p:cNvSpPr txBox="1"/>
          <p:nvPr/>
        </p:nvSpPr>
        <p:spPr>
          <a:xfrm>
            <a:off x="6524767" y="103971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53848" b="69329"/>
          <a:stretch/>
        </p:blipFill>
        <p:spPr>
          <a:xfrm>
            <a:off x="298034" y="1979776"/>
            <a:ext cx="11595932" cy="40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49610" t="1750" r="683" b="44504"/>
          <a:stretch/>
        </p:blipFill>
        <p:spPr>
          <a:xfrm>
            <a:off x="1094123" y="1255586"/>
            <a:ext cx="9594198" cy="54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2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-79" t="60290" r="53636" b="441"/>
          <a:stretch/>
        </p:blipFill>
        <p:spPr>
          <a:xfrm>
            <a:off x="404821" y="1496329"/>
            <a:ext cx="11382357" cy="50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9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51135" t="58295" r="2422" b="2436"/>
          <a:stretch/>
        </p:blipFill>
        <p:spPr>
          <a:xfrm>
            <a:off x="404821" y="1496329"/>
            <a:ext cx="11382357" cy="50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2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7371" b="51650"/>
          <a:stretch/>
        </p:blipFill>
        <p:spPr>
          <a:xfrm>
            <a:off x="122607" y="1757680"/>
            <a:ext cx="11952508" cy="44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9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70" t="43654" r="-70" b="7853"/>
          <a:stretch/>
        </p:blipFill>
        <p:spPr>
          <a:xfrm>
            <a:off x="122607" y="1366886"/>
            <a:ext cx="11952508" cy="524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4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1733" y="934203"/>
            <a:ext cx="10048534" cy="58404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70" t="43654" r="-70" b="7853"/>
          <a:stretch/>
        </p:blipFill>
        <p:spPr>
          <a:xfrm>
            <a:off x="-862461" y="3734465"/>
            <a:ext cx="273181" cy="1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0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8" y="0"/>
            <a:ext cx="10754124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DDE0FF-7E92-462A-8E07-8851BB32545D}"/>
              </a:ext>
            </a:extLst>
          </p:cNvPr>
          <p:cNvSpPr txBox="1"/>
          <p:nvPr/>
        </p:nvSpPr>
        <p:spPr>
          <a:xfrm>
            <a:off x="2831483" y="1200912"/>
            <a:ext cx="1545395" cy="114604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심부름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B5D35-B42D-453E-999D-37550DFAF0DE}"/>
              </a:ext>
            </a:extLst>
          </p:cNvPr>
          <p:cNvSpPr txBox="1"/>
          <p:nvPr/>
        </p:nvSpPr>
        <p:spPr>
          <a:xfrm>
            <a:off x="4573923" y="1165352"/>
            <a:ext cx="1166477" cy="51104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게시글 신고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DB749-C3AA-4876-A91D-2076B440695A}"/>
              </a:ext>
            </a:extLst>
          </p:cNvPr>
          <p:cNvSpPr txBox="1"/>
          <p:nvPr/>
        </p:nvSpPr>
        <p:spPr>
          <a:xfrm>
            <a:off x="3979563" y="458542"/>
            <a:ext cx="1008997" cy="51104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게시판 신고 유형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37915-F642-4CCF-987B-3D57045F3BE0}"/>
              </a:ext>
            </a:extLst>
          </p:cNvPr>
          <p:cNvSpPr txBox="1"/>
          <p:nvPr/>
        </p:nvSpPr>
        <p:spPr>
          <a:xfrm>
            <a:off x="5087003" y="383886"/>
            <a:ext cx="1268077" cy="612811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게시글 신고 첨부파일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E2931-EFF7-4286-84E7-C97AC2D2ED13}"/>
              </a:ext>
            </a:extLst>
          </p:cNvPr>
          <p:cNvSpPr txBox="1"/>
          <p:nvPr/>
        </p:nvSpPr>
        <p:spPr>
          <a:xfrm>
            <a:off x="6453523" y="436174"/>
            <a:ext cx="963277" cy="46720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회원 신고 유형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AA072-58AE-4291-AA7E-8EC9F7A2EC81}"/>
              </a:ext>
            </a:extLst>
          </p:cNvPr>
          <p:cNvSpPr txBox="1"/>
          <p:nvPr/>
        </p:nvSpPr>
        <p:spPr>
          <a:xfrm>
            <a:off x="7469155" y="412598"/>
            <a:ext cx="1212565" cy="514361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회원 신고 첨부파일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9CB858-D88F-41CB-B8B3-32528F26D43F}"/>
              </a:ext>
            </a:extLst>
          </p:cNvPr>
          <p:cNvSpPr txBox="1"/>
          <p:nvPr/>
        </p:nvSpPr>
        <p:spPr>
          <a:xfrm>
            <a:off x="6862872" y="1142300"/>
            <a:ext cx="1254968" cy="46805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회원 신고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A3E7D-B47B-43F4-84F6-F30B20F00E8A}"/>
              </a:ext>
            </a:extLst>
          </p:cNvPr>
          <p:cNvSpPr txBox="1"/>
          <p:nvPr/>
        </p:nvSpPr>
        <p:spPr>
          <a:xfrm>
            <a:off x="7909352" y="1995740"/>
            <a:ext cx="1173688" cy="325820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회원 계좌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11944B-81BE-4B30-95F8-C3847327D5EA}"/>
              </a:ext>
            </a:extLst>
          </p:cNvPr>
          <p:cNvSpPr txBox="1"/>
          <p:nvPr/>
        </p:nvSpPr>
        <p:spPr>
          <a:xfrm>
            <a:off x="4796041" y="2346960"/>
            <a:ext cx="1501417" cy="985520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85D51-D895-4E1B-A3AD-CE3BC128AF8E}"/>
              </a:ext>
            </a:extLst>
          </p:cNvPr>
          <p:cNvSpPr txBox="1"/>
          <p:nvPr/>
        </p:nvSpPr>
        <p:spPr>
          <a:xfrm>
            <a:off x="6616423" y="3550921"/>
            <a:ext cx="1254969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로그인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37A0-C887-46D8-8E1F-A8E746312BD7}"/>
              </a:ext>
            </a:extLst>
          </p:cNvPr>
          <p:cNvSpPr txBox="1"/>
          <p:nvPr/>
        </p:nvSpPr>
        <p:spPr>
          <a:xfrm>
            <a:off x="9489163" y="1882141"/>
            <a:ext cx="1173689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 err="1"/>
              <a:t>회원별</a:t>
            </a:r>
            <a:r>
              <a:rPr lang="ko-KR" altLang="en-US" sz="1400" b="1" dirty="0"/>
              <a:t> 은행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입출금 내역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9AE79-D131-450D-9D14-DA0A5FD48748}"/>
              </a:ext>
            </a:extLst>
          </p:cNvPr>
          <p:cNvSpPr txBox="1"/>
          <p:nvPr/>
        </p:nvSpPr>
        <p:spPr>
          <a:xfrm>
            <a:off x="9633943" y="2867661"/>
            <a:ext cx="1674137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코인 거래내역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F19F49-6949-4164-B185-96966D119A9F}"/>
              </a:ext>
            </a:extLst>
          </p:cNvPr>
          <p:cNvSpPr txBox="1"/>
          <p:nvPr/>
        </p:nvSpPr>
        <p:spPr>
          <a:xfrm>
            <a:off x="8338543" y="4296411"/>
            <a:ext cx="1491257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댓글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대댓글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77BAF-BD55-40E9-86D8-755D6E77223A}"/>
              </a:ext>
            </a:extLst>
          </p:cNvPr>
          <p:cNvSpPr txBox="1"/>
          <p:nvPr/>
        </p:nvSpPr>
        <p:spPr>
          <a:xfrm>
            <a:off x="9976449" y="4418331"/>
            <a:ext cx="1179232" cy="35940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나의 찜 목록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3FA482-BCF5-48F8-BEE1-1D226CD43AE5}"/>
              </a:ext>
            </a:extLst>
          </p:cNvPr>
          <p:cNvSpPr txBox="1"/>
          <p:nvPr/>
        </p:nvSpPr>
        <p:spPr>
          <a:xfrm>
            <a:off x="7646334" y="5398200"/>
            <a:ext cx="1491257" cy="91115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게시글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FEA3B-3CB4-4D84-89AC-9AD1588B3375}"/>
              </a:ext>
            </a:extLst>
          </p:cNvPr>
          <p:cNvSpPr txBox="1"/>
          <p:nvPr/>
        </p:nvSpPr>
        <p:spPr>
          <a:xfrm>
            <a:off x="6637885" y="6069445"/>
            <a:ext cx="1008449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검색어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9B43B4-80BA-4B99-94CB-BD41EC11C8AF}"/>
              </a:ext>
            </a:extLst>
          </p:cNvPr>
          <p:cNvSpPr txBox="1"/>
          <p:nvPr/>
        </p:nvSpPr>
        <p:spPr>
          <a:xfrm>
            <a:off x="7770828" y="6485447"/>
            <a:ext cx="1242268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게시글 사진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14687D-D3C3-4546-8F80-A73AC400B122}"/>
              </a:ext>
            </a:extLst>
          </p:cNvPr>
          <p:cNvSpPr txBox="1"/>
          <p:nvPr/>
        </p:nvSpPr>
        <p:spPr>
          <a:xfrm>
            <a:off x="9828125" y="6465107"/>
            <a:ext cx="1179232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카테고리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32143F-4108-4AB3-AB6D-4C5899E291A3}"/>
              </a:ext>
            </a:extLst>
          </p:cNvPr>
          <p:cNvSpPr txBox="1"/>
          <p:nvPr/>
        </p:nvSpPr>
        <p:spPr>
          <a:xfrm>
            <a:off x="4957132" y="4777740"/>
            <a:ext cx="1557967" cy="629922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삭제된 중고거래 게시글</a:t>
            </a:r>
          </a:p>
        </p:txBody>
      </p:sp>
    </p:spTree>
    <p:extLst>
      <p:ext uri="{BB962C8B-B14F-4D97-AF65-F5344CB8AC3E}">
        <p14:creationId xmlns:p14="http://schemas.microsoft.com/office/powerpoint/2010/main" val="409504840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7556" r="47543" b="5000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1225CC-46E7-4EA6-BAA3-1623027E6ACC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47330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1" t="31593" r="47289" b="5066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1B376-8A9C-440D-9090-F407165DEBE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8095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7" t="6056" r="26033" b="76202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214A5-2EBD-487F-9FE8-587DC52F399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927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3" t="20727" r="8387" b="5783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A121C-B7C2-4D7A-B40A-98B160E44A9C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8076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3" t="37662" r="76" b="4587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45EEB-DFEC-4EA6-B011-3116B0F49ECC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9414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3" t="47262" r="31391" b="3923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4B80-E04B-458C-AF7E-0AA5705E613F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119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5" t="15980" r="65372" b="6537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E3989C-0BF2-46E9-BCBB-6B67030F30F8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98E09-31D8-4ACE-9AD0-C667AA6782B9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66746440"/>
      </p:ext>
    </p:extLst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5980" r="77587" b="6537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6DCE3-E416-456B-8B1D-F98EA3AA315A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88FA9-2D73-4856-B80F-9576D1D44D3F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8953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t="33507" r="77613" b="47848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6DCE3-E416-456B-8B1D-F98EA3AA315A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218C85-55F6-403B-9CDF-973F51D828A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3108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5" t="61293" r="64292" b="20062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6DCE3-E416-456B-8B1D-F98EA3AA315A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FEC97-0B3E-414F-93CC-6B56E8BDF15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283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4" t="76509" r="22552" b="4846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40C86-21D6-440C-94B4-C46B041D35EB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51573003"/>
      </p:ext>
    </p:extLst>
  </p:cSld>
  <p:clrMapOvr>
    <a:masterClrMapping/>
  </p:clrMapOvr>
  <p:transition spd="slow"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7" t="79370" r="659" b="198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BFDF9-2D1C-4FE4-8630-2F5105BE72B8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0398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0" t="54659" r="3616" b="23653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046AB-C4B3-445C-8E87-3F6998B9A92D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3211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7" t="3701" r="47559" b="74611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A9477-8470-41AA-A0E1-35ACF0B137B1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0062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27746" r="821" b="50566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3429000"/>
            <a:ext cx="19095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ETC</a:t>
            </a:r>
          </a:p>
          <a:p>
            <a:pPr algn="dist"/>
            <a:r>
              <a:rPr lang="ko-KR" altLang="en-US" sz="2000" dirty="0"/>
              <a:t>기타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1FA9-1D37-4615-A0E0-C82CCF0E5F0E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3562323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0" y="1366885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Main Service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ED5409-4B91-4A86-B85D-0091E696D661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FB3A70C-1085-4A77-9DCE-AEF847B6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ECBA32-7F6B-4B12-B678-0F334436C6D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443B3A0-D8AF-4726-BECB-8A08AFFFA16A}"/>
              </a:ext>
            </a:extLst>
          </p:cNvPr>
          <p:cNvGrpSpPr/>
          <p:nvPr/>
        </p:nvGrpSpPr>
        <p:grpSpPr>
          <a:xfrm>
            <a:off x="8405769" y="-187950"/>
            <a:ext cx="4053882" cy="1025280"/>
            <a:chOff x="1138946" y="1013834"/>
            <a:chExt cx="3969836" cy="1025280"/>
          </a:xfrm>
        </p:grpSpPr>
        <p:cxnSp>
          <p:nvCxnSpPr>
            <p:cNvPr id="45" name="Straight Arrow Connector 4">
              <a:extLst>
                <a:ext uri="{FF2B5EF4-FFF2-40B4-BE49-F238E27FC236}">
                  <a16:creationId xmlns:a16="http://schemas.microsoft.com/office/drawing/2014/main" id="{48B4B842-CDDB-495C-A990-0136F28A9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704BAF-7E6B-41F1-92EF-1689F5E9D7FE}"/>
                </a:ext>
              </a:extLst>
            </p:cNvPr>
            <p:cNvSpPr txBox="1"/>
            <p:nvPr/>
          </p:nvSpPr>
          <p:spPr>
            <a:xfrm>
              <a:off x="1138946" y="1013834"/>
              <a:ext cx="3969836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ko-KR" altLang="en-US" sz="3000" b="1" dirty="0"/>
                <a:t>심부름 등록 및 수락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DAC9634-3F9C-492F-B9CB-AA21328AC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0" y="1176469"/>
            <a:ext cx="10318459" cy="5573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ED5409-4B91-4A86-B85D-0091E696D661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FB3A70C-1085-4A77-9DCE-AEF847B6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ECBA32-7F6B-4B12-B678-0F334436C6D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443B3A0-D8AF-4726-BECB-8A08AFFFA16A}"/>
              </a:ext>
            </a:extLst>
          </p:cNvPr>
          <p:cNvGrpSpPr/>
          <p:nvPr/>
        </p:nvGrpSpPr>
        <p:grpSpPr>
          <a:xfrm>
            <a:off x="8405769" y="-187950"/>
            <a:ext cx="4053882" cy="1025280"/>
            <a:chOff x="1138946" y="1013834"/>
            <a:chExt cx="3969836" cy="1025280"/>
          </a:xfrm>
        </p:grpSpPr>
        <p:cxnSp>
          <p:nvCxnSpPr>
            <p:cNvPr id="45" name="Straight Arrow Connector 4">
              <a:extLst>
                <a:ext uri="{FF2B5EF4-FFF2-40B4-BE49-F238E27FC236}">
                  <a16:creationId xmlns:a16="http://schemas.microsoft.com/office/drawing/2014/main" id="{48B4B842-CDDB-495C-A990-0136F28A9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704BAF-7E6B-41F1-92EF-1689F5E9D7FE}"/>
                </a:ext>
              </a:extLst>
            </p:cNvPr>
            <p:cNvSpPr txBox="1"/>
            <p:nvPr/>
          </p:nvSpPr>
          <p:spPr>
            <a:xfrm>
              <a:off x="1138946" y="1013834"/>
              <a:ext cx="3969836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ko-KR" altLang="en-US" sz="3000" b="1" dirty="0"/>
                <a:t>심부름 등록 및 수락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91DC209-8826-4DC1-B87F-E4F796981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47" y="981224"/>
            <a:ext cx="10318459" cy="55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6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B387E1-6A8D-497B-B734-C27E463B9BAE}"/>
              </a:ext>
            </a:extLst>
          </p:cNvPr>
          <p:cNvSpPr/>
          <p:nvPr/>
        </p:nvSpPr>
        <p:spPr>
          <a:xfrm>
            <a:off x="394283" y="3112316"/>
            <a:ext cx="5519956" cy="3456264"/>
          </a:xfrm>
          <a:prstGeom prst="rect">
            <a:avLst/>
          </a:prstGeom>
          <a:solidFill>
            <a:srgbClr val="8AA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ED5409-4B91-4A86-B85D-0091E696D661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FB3A70C-1085-4A77-9DCE-AEF847B6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ECBA32-7F6B-4B12-B678-0F334436C6D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443B3A0-D8AF-4726-BECB-8A08AFFFA16A}"/>
              </a:ext>
            </a:extLst>
          </p:cNvPr>
          <p:cNvGrpSpPr/>
          <p:nvPr/>
        </p:nvGrpSpPr>
        <p:grpSpPr>
          <a:xfrm>
            <a:off x="8405769" y="42882"/>
            <a:ext cx="4053882" cy="794448"/>
            <a:chOff x="1138946" y="1244666"/>
            <a:chExt cx="3969836" cy="794448"/>
          </a:xfrm>
        </p:grpSpPr>
        <p:cxnSp>
          <p:nvCxnSpPr>
            <p:cNvPr id="45" name="Straight Arrow Connector 4">
              <a:extLst>
                <a:ext uri="{FF2B5EF4-FFF2-40B4-BE49-F238E27FC236}">
                  <a16:creationId xmlns:a16="http://schemas.microsoft.com/office/drawing/2014/main" id="{48B4B842-CDDB-495C-A990-0136F28A9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704BAF-7E6B-41F1-92EF-1689F5E9D7FE}"/>
                </a:ext>
              </a:extLst>
            </p:cNvPr>
            <p:cNvSpPr txBox="1"/>
            <p:nvPr/>
          </p:nvSpPr>
          <p:spPr>
            <a:xfrm>
              <a:off x="1138946" y="1244666"/>
              <a:ext cx="3969836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ko-KR" altLang="en-US" sz="3000" b="1" dirty="0"/>
                <a:t>중고거래 물품 등록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FA813D1-F477-4076-9A55-CBC4F7AA4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47" y="979035"/>
            <a:ext cx="10435905" cy="5636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7818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CF68301-7932-4F4A-9FC5-8FC755391CA2}"/>
              </a:ext>
            </a:extLst>
          </p:cNvPr>
          <p:cNvSpPr/>
          <p:nvPr/>
        </p:nvSpPr>
        <p:spPr>
          <a:xfrm>
            <a:off x="4527737" y="4937726"/>
            <a:ext cx="7342045" cy="161030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A721087-6F48-43C4-9BC5-E9E825832308}"/>
              </a:ext>
            </a:extLst>
          </p:cNvPr>
          <p:cNvSpPr/>
          <p:nvPr/>
        </p:nvSpPr>
        <p:spPr>
          <a:xfrm>
            <a:off x="4527737" y="2926861"/>
            <a:ext cx="7342045" cy="161030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32EAFA9-3669-4AD5-9899-6931182CF692}"/>
              </a:ext>
            </a:extLst>
          </p:cNvPr>
          <p:cNvSpPr/>
          <p:nvPr/>
        </p:nvSpPr>
        <p:spPr>
          <a:xfrm>
            <a:off x="4527737" y="1725839"/>
            <a:ext cx="7342045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E63E1D-FBD8-4866-B3F9-6352431D74BC}"/>
              </a:ext>
            </a:extLst>
          </p:cNvPr>
          <p:cNvGrpSpPr/>
          <p:nvPr/>
        </p:nvGrpSpPr>
        <p:grpSpPr>
          <a:xfrm>
            <a:off x="-6408" y="2805149"/>
            <a:ext cx="2201061" cy="1496346"/>
            <a:chOff x="13633" y="898643"/>
            <a:chExt cx="2201061" cy="14963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D5B0E7C-F843-44F9-8D70-CF78C71E2CFB}"/>
                </a:ext>
              </a:extLst>
            </p:cNvPr>
            <p:cNvGrpSpPr/>
            <p:nvPr/>
          </p:nvGrpSpPr>
          <p:grpSpPr>
            <a:xfrm>
              <a:off x="318782" y="1112234"/>
              <a:ext cx="1895912" cy="1282755"/>
              <a:chOff x="302004" y="1166830"/>
              <a:chExt cx="1895912" cy="128275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B1FE9CA-1B11-44A8-9CF8-DAC00D7125BF}"/>
                  </a:ext>
                </a:extLst>
              </p:cNvPr>
              <p:cNvSpPr/>
              <p:nvPr/>
            </p:nvSpPr>
            <p:spPr>
              <a:xfrm>
                <a:off x="420149" y="195366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20234D1-540A-4847-80F2-A7370BDAE6C2}"/>
                  </a:ext>
                </a:extLst>
              </p:cNvPr>
              <p:cNvSpPr/>
              <p:nvPr/>
            </p:nvSpPr>
            <p:spPr>
              <a:xfrm>
                <a:off x="420149" y="127512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4F31350-8A5E-48C0-B1E9-90A33988C6A7}"/>
                  </a:ext>
                </a:extLst>
              </p:cNvPr>
              <p:cNvSpPr/>
              <p:nvPr/>
            </p:nvSpPr>
            <p:spPr>
              <a:xfrm>
                <a:off x="302004" y="1166830"/>
                <a:ext cx="1895912" cy="1282755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7EFF1-27F7-4008-98E5-9669FF2E0DB7}"/>
                </a:ext>
              </a:extLst>
            </p:cNvPr>
            <p:cNvSpPr/>
            <p:nvPr/>
          </p:nvSpPr>
          <p:spPr>
            <a:xfrm>
              <a:off x="13633" y="898643"/>
              <a:ext cx="405817" cy="4001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A615067-FFCE-4B09-BCAD-5781D60740A7}"/>
              </a:ext>
            </a:extLst>
          </p:cNvPr>
          <p:cNvSpPr/>
          <p:nvPr/>
        </p:nvSpPr>
        <p:spPr>
          <a:xfrm>
            <a:off x="3283957" y="5169144"/>
            <a:ext cx="1661020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중고상품등록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800069-1C97-4D30-B07A-8EB784B6661B}"/>
              </a:ext>
            </a:extLst>
          </p:cNvPr>
          <p:cNvGrpSpPr/>
          <p:nvPr/>
        </p:nvGrpSpPr>
        <p:grpSpPr>
          <a:xfrm>
            <a:off x="3283957" y="1896821"/>
            <a:ext cx="8335341" cy="484133"/>
            <a:chOff x="2578564" y="1687096"/>
            <a:chExt cx="8335341" cy="48413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1CCB5C7-238E-4DD1-9859-91223A0B7B36}"/>
                </a:ext>
              </a:extLst>
            </p:cNvPr>
            <p:cNvSpPr/>
            <p:nvPr/>
          </p:nvSpPr>
          <p:spPr>
            <a:xfrm>
              <a:off x="2578564" y="1728688"/>
              <a:ext cx="1661020" cy="400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심부름등록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D6ED4A3-85F7-44DB-83AB-8CD49B6CD848}"/>
                </a:ext>
              </a:extLst>
            </p:cNvPr>
            <p:cNvSpPr/>
            <p:nvPr/>
          </p:nvSpPr>
          <p:spPr>
            <a:xfrm>
              <a:off x="4611496" y="1687096"/>
              <a:ext cx="1712928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등록하기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말풍선 클릭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4DC5269-FED5-42A1-9512-EE7C84145F33}"/>
                </a:ext>
              </a:extLst>
            </p:cNvPr>
            <p:cNvSpPr/>
            <p:nvPr/>
          </p:nvSpPr>
          <p:spPr>
            <a:xfrm>
              <a:off x="6668407" y="1687096"/>
              <a:ext cx="2052443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</a:t>
              </a:r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모달창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show,</a:t>
              </a:r>
            </a:p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정보 입력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EDDA0F-F097-47BE-A191-3BC1565E8DD7}"/>
                </a:ext>
              </a:extLst>
            </p:cNvPr>
            <p:cNvSpPr/>
            <p:nvPr/>
          </p:nvSpPr>
          <p:spPr>
            <a:xfrm>
              <a:off x="9048048" y="1687096"/>
              <a:ext cx="1865857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 완료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098894A-2496-4702-B06E-FB3187ED47DC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6324424" y="1929163"/>
              <a:ext cx="34398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0ADAAFE-994C-4F82-A7C1-D5EDF277B85C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>
              <a:off x="8720850" y="1929163"/>
              <a:ext cx="3271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137718-6DE9-467D-B916-BA9AF0BC851B}"/>
              </a:ext>
            </a:extLst>
          </p:cNvPr>
          <p:cNvGrpSpPr/>
          <p:nvPr/>
        </p:nvGrpSpPr>
        <p:grpSpPr>
          <a:xfrm>
            <a:off x="3283957" y="3069190"/>
            <a:ext cx="8215039" cy="1296850"/>
            <a:chOff x="2578564" y="2540683"/>
            <a:chExt cx="8215039" cy="129685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1A1FD05-EAAC-402D-8B4A-33C7AA6CE00E}"/>
                </a:ext>
              </a:extLst>
            </p:cNvPr>
            <p:cNvSpPr/>
            <p:nvPr/>
          </p:nvSpPr>
          <p:spPr>
            <a:xfrm>
              <a:off x="2578564" y="2582695"/>
              <a:ext cx="1661020" cy="400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심부름하기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B852A09-0D65-40AB-9436-7B2E3A5C28BD}"/>
                </a:ext>
              </a:extLst>
            </p:cNvPr>
            <p:cNvSpPr/>
            <p:nvPr/>
          </p:nvSpPr>
          <p:spPr>
            <a:xfrm>
              <a:off x="4611496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메인페이지</a:t>
              </a:r>
              <a:endParaRPr lang="en-US" altLang="ko-KR" sz="150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스위치 </a:t>
              </a:r>
              <a:r>
                <a:rPr lang="en-US" altLang="ko-KR" sz="1500" b="1" dirty="0">
                  <a:ln w="0"/>
                  <a:solidFill>
                    <a:schemeClr val="tx1"/>
                  </a:solidFill>
                </a:rPr>
                <a:t>on]</a:t>
              </a:r>
              <a:endParaRPr lang="ko-KR" altLang="en-US" sz="1500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BAD5787-6CBB-4A18-BC39-8FE75DF7BDB6}"/>
                </a:ext>
              </a:extLst>
            </p:cNvPr>
            <p:cNvSpPr/>
            <p:nvPr/>
          </p:nvSpPr>
          <p:spPr>
            <a:xfrm>
              <a:off x="6744922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지도에 생성된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마커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클릭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505B6D64-0B1D-4231-BBAC-62A142F57D2D}"/>
                </a:ext>
              </a:extLst>
            </p:cNvPr>
            <p:cNvSpPr/>
            <p:nvPr/>
          </p:nvSpPr>
          <p:spPr>
            <a:xfrm>
              <a:off x="8878348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655DFB0-9059-442B-B567-1DEB8D080ED6}"/>
                </a:ext>
              </a:extLst>
            </p:cNvPr>
            <p:cNvSpPr/>
            <p:nvPr/>
          </p:nvSpPr>
          <p:spPr>
            <a:xfrm>
              <a:off x="4611496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요청자와 채팅 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0897B6A-1176-482C-9713-F7481EB01803}"/>
                </a:ext>
              </a:extLst>
            </p:cNvPr>
            <p:cNvSpPr/>
            <p:nvPr/>
          </p:nvSpPr>
          <p:spPr>
            <a:xfrm>
              <a:off x="6778651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아이템 가격입력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AE7D8B4-42DB-48CB-BD82-E60AE6A1CC67}"/>
                </a:ext>
              </a:extLst>
            </p:cNvPr>
            <p:cNvSpPr/>
            <p:nvPr/>
          </p:nvSpPr>
          <p:spPr>
            <a:xfrm>
              <a:off x="8944527" y="3353400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완료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E6DDE1E-426C-47E4-B240-A2BA6D04ACC9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7165965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3A767D-1527-4920-8230-EFA6F05100D3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9299391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FE535D9-E501-4FF0-8E0D-3FAA8498A70C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rot="5400000">
            <a:off x="8212358" y="1582392"/>
            <a:ext cx="324991" cy="426685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5D217ED-E4A6-4F98-9BA9-2175E0B961A1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7165965" y="4120381"/>
            <a:ext cx="3180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21451AD-E484-4F4C-8388-7210B97B8515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9333120" y="4120381"/>
            <a:ext cx="316800" cy="35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6930352-B9A1-43EE-BF31-32A753C47F70}"/>
              </a:ext>
            </a:extLst>
          </p:cNvPr>
          <p:cNvSpPr/>
          <p:nvPr/>
        </p:nvSpPr>
        <p:spPr>
          <a:xfrm>
            <a:off x="5316889" y="512299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Header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에서 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상품판매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 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FE2A25-1AE5-4848-990D-F015E2527E8D}"/>
              </a:ext>
            </a:extLst>
          </p:cNvPr>
          <p:cNvSpPr/>
          <p:nvPr/>
        </p:nvSpPr>
        <p:spPr>
          <a:xfrm>
            <a:off x="7488182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상품등록 페이지로 이동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F4A6F6-E636-45DE-BDE7-9222F194ACA0}"/>
              </a:ext>
            </a:extLst>
          </p:cNvPr>
          <p:cNvSpPr/>
          <p:nvPr/>
        </p:nvSpPr>
        <p:spPr>
          <a:xfrm>
            <a:off x="9629530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상품관련 정보들 입력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BD2796D-6373-4078-95FB-D11C5305C9C4}"/>
              </a:ext>
            </a:extLst>
          </p:cNvPr>
          <p:cNvSpPr/>
          <p:nvPr/>
        </p:nvSpPr>
        <p:spPr>
          <a:xfrm>
            <a:off x="5316889" y="594973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 등록 완료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B53DC75-224A-4D42-99BD-5261002545E9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7165965" y="5365058"/>
            <a:ext cx="322217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6A342B5-F487-4582-8186-61F1B6CC4C03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9337258" y="5365058"/>
            <a:ext cx="29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D22861E-E39E-4C91-A002-26C918F5B8B4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8226444" y="3622108"/>
            <a:ext cx="342608" cy="431264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5DBF0D99-FF83-4E41-B66A-31A15A24A297}"/>
              </a:ext>
            </a:extLst>
          </p:cNvPr>
          <p:cNvCxnSpPr>
            <a:stCxn id="4" idx="3"/>
          </p:cNvCxnSpPr>
          <p:nvPr/>
        </p:nvCxnSpPr>
        <p:spPr>
          <a:xfrm flipV="1">
            <a:off x="2194653" y="2138468"/>
            <a:ext cx="1089304" cy="15216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62CFEDB-57FC-4987-8775-CE0E9CD9E72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194653" y="3311257"/>
            <a:ext cx="1089304" cy="34886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A8CF119-DF4D-4E42-A187-51C41EC2154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194653" y="3660118"/>
            <a:ext cx="1089304" cy="17090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E623D2E-CDB3-4B90-B5C7-280BE3B50A6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4944977" y="2138468"/>
            <a:ext cx="371912" cy="42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A479AA4-59AC-41B5-BD37-725FCA609E93}"/>
              </a:ext>
            </a:extLst>
          </p:cNvPr>
          <p:cNvCxnSpPr>
            <a:endCxn id="54" idx="1"/>
          </p:cNvCxnSpPr>
          <p:nvPr/>
        </p:nvCxnSpPr>
        <p:spPr>
          <a:xfrm>
            <a:off x="4944977" y="33112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CDB24BB-3ED6-4D57-8CC7-E736D3CB450D}"/>
              </a:ext>
            </a:extLst>
          </p:cNvPr>
          <p:cNvCxnSpPr/>
          <p:nvPr/>
        </p:nvCxnSpPr>
        <p:spPr>
          <a:xfrm>
            <a:off x="4944977" y="53650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56C30103-CD81-4A20-9F0F-D1AA4B6BD0B1}"/>
              </a:ext>
            </a:extLst>
          </p:cNvPr>
          <p:cNvSpPr/>
          <p:nvPr/>
        </p:nvSpPr>
        <p:spPr>
          <a:xfrm>
            <a:off x="2945420" y="1666197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BBD66F7-28FE-43DA-834E-70EB81268A18}"/>
              </a:ext>
            </a:extLst>
          </p:cNvPr>
          <p:cNvSpPr/>
          <p:nvPr/>
        </p:nvSpPr>
        <p:spPr>
          <a:xfrm>
            <a:off x="2945420" y="2833861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D5CEA9E-84FC-4840-9142-68B11CEC7A92}"/>
              </a:ext>
            </a:extLst>
          </p:cNvPr>
          <p:cNvSpPr/>
          <p:nvPr/>
        </p:nvSpPr>
        <p:spPr>
          <a:xfrm>
            <a:off x="2945420" y="4922936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454BE462-4AAD-47ED-9700-BDE0A09A2F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773" l="9732" r="92617">
                        <a14:foregroundMark x1="28523" y1="45739" x2="39933" y2="43750"/>
                        <a14:foregroundMark x1="63087" y1="34659" x2="33557" y2="36648"/>
                        <a14:foregroundMark x1="53356" y1="32955" x2="81208" y2="45739"/>
                        <a14:foregroundMark x1="69799" y1="36648" x2="71477" y2="34659"/>
                        <a14:foregroundMark x1="77852" y1="34659" x2="81208" y2="42045"/>
                        <a14:foregroundMark x1="87919" y1="56534" x2="89597" y2="59943"/>
                        <a14:foregroundMark x1="90940" y1="58239" x2="92617" y2="54545"/>
                        <a14:foregroundMark x1="50000" y1="42045" x2="50000" y2="43750"/>
                        <a14:foregroundMark x1="43289" y1="42045" x2="69799" y2="43750"/>
                      </a14:backgroundRemoval>
                    </a14:imgEffect>
                  </a14:imgLayer>
                </a14:imgProps>
              </a:ext>
            </a:extLst>
          </a:blip>
          <a:srcRect b="36165"/>
          <a:stretch/>
        </p:blipFill>
        <p:spPr>
          <a:xfrm>
            <a:off x="4314248" y="1638967"/>
            <a:ext cx="630729" cy="36702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31F8E2E-68FE-4B11-9409-80155416D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773" l="9732" r="92617">
                        <a14:foregroundMark x1="28523" y1="45739" x2="39933" y2="43750"/>
                        <a14:foregroundMark x1="63087" y1="34659" x2="33557" y2="36648"/>
                        <a14:foregroundMark x1="53356" y1="32955" x2="81208" y2="45739"/>
                        <a14:foregroundMark x1="69799" y1="36648" x2="71477" y2="34659"/>
                        <a14:foregroundMark x1="77852" y1="34659" x2="81208" y2="42045"/>
                        <a14:foregroundMark x1="87919" y1="56534" x2="89597" y2="59943"/>
                        <a14:foregroundMark x1="90940" y1="58239" x2="92617" y2="54545"/>
                        <a14:foregroundMark x1="50000" y1="42045" x2="50000" y2="43750"/>
                        <a14:foregroundMark x1="43289" y1="42045" x2="69799" y2="43750"/>
                      </a14:backgroundRemoval>
                    </a14:imgEffect>
                  </a14:imgLayer>
                </a14:imgProps>
              </a:ext>
            </a:extLst>
          </a:blip>
          <a:srcRect b="36165"/>
          <a:stretch/>
        </p:blipFill>
        <p:spPr>
          <a:xfrm>
            <a:off x="4314248" y="4862528"/>
            <a:ext cx="630729" cy="36702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5090BB7-B65A-4D86-B784-DA956E27F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773" l="9732" r="92617">
                        <a14:foregroundMark x1="28523" y1="45739" x2="39933" y2="43750"/>
                        <a14:foregroundMark x1="63087" y1="34659" x2="33557" y2="36648"/>
                        <a14:foregroundMark x1="53356" y1="32955" x2="81208" y2="45739"/>
                        <a14:foregroundMark x1="69799" y1="36648" x2="71477" y2="34659"/>
                        <a14:foregroundMark x1="77852" y1="34659" x2="81208" y2="42045"/>
                        <a14:foregroundMark x1="87919" y1="56534" x2="89597" y2="59943"/>
                        <a14:foregroundMark x1="90940" y1="58239" x2="92617" y2="54545"/>
                        <a14:foregroundMark x1="50000" y1="42045" x2="50000" y2="43750"/>
                        <a14:foregroundMark x1="43289" y1="42045" x2="69799" y2="43750"/>
                      </a14:backgroundRemoval>
                    </a14:imgEffect>
                  </a14:imgLayer>
                </a14:imgProps>
              </a:ext>
            </a:extLst>
          </a:blip>
          <a:srcRect b="36165"/>
          <a:stretch/>
        </p:blipFill>
        <p:spPr>
          <a:xfrm>
            <a:off x="1462994" y="2824300"/>
            <a:ext cx="630729" cy="36702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53012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03000A9-2551-481F-ABE3-3E5E48EE2A6C}"/>
              </a:ext>
            </a:extLst>
          </p:cNvPr>
          <p:cNvSpPr/>
          <p:nvPr/>
        </p:nvSpPr>
        <p:spPr>
          <a:xfrm>
            <a:off x="4170197" y="3998730"/>
            <a:ext cx="2683449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7AB638D-668F-4B0D-AFB4-774E9C4E919E}"/>
              </a:ext>
            </a:extLst>
          </p:cNvPr>
          <p:cNvSpPr/>
          <p:nvPr/>
        </p:nvSpPr>
        <p:spPr>
          <a:xfrm>
            <a:off x="4170197" y="4848205"/>
            <a:ext cx="2683449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B2D633-F659-484C-B723-E4C4ED2DC0ED}"/>
              </a:ext>
            </a:extLst>
          </p:cNvPr>
          <p:cNvSpPr/>
          <p:nvPr/>
        </p:nvSpPr>
        <p:spPr>
          <a:xfrm>
            <a:off x="4170197" y="5741241"/>
            <a:ext cx="2683449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60D822-8F07-4C3B-AFB7-AC5C812EA24C}"/>
              </a:ext>
            </a:extLst>
          </p:cNvPr>
          <p:cNvSpPr/>
          <p:nvPr/>
        </p:nvSpPr>
        <p:spPr>
          <a:xfrm>
            <a:off x="4153989" y="2005842"/>
            <a:ext cx="6810102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101760A-01A4-4535-A47B-CD8017EADBE1}"/>
              </a:ext>
            </a:extLst>
          </p:cNvPr>
          <p:cNvSpPr/>
          <p:nvPr/>
        </p:nvSpPr>
        <p:spPr>
          <a:xfrm>
            <a:off x="4170197" y="3026670"/>
            <a:ext cx="4790923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013D874-BB99-4866-B2CB-B7E4F2FD7521}"/>
              </a:ext>
            </a:extLst>
          </p:cNvPr>
          <p:cNvSpPr/>
          <p:nvPr/>
        </p:nvSpPr>
        <p:spPr>
          <a:xfrm>
            <a:off x="610365" y="2211832"/>
            <a:ext cx="1661020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5FD4005-5C60-41B0-AADD-DF6F9D9E45A2}"/>
              </a:ext>
            </a:extLst>
          </p:cNvPr>
          <p:cNvSpPr/>
          <p:nvPr/>
        </p:nvSpPr>
        <p:spPr>
          <a:xfrm>
            <a:off x="2777512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정보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09C05FD-81CA-428A-B0E8-93DE75EB1B44}"/>
              </a:ext>
            </a:extLst>
          </p:cNvPr>
          <p:cNvSpPr/>
          <p:nvPr/>
        </p:nvSpPr>
        <p:spPr>
          <a:xfrm>
            <a:off x="4859556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닉네임 변경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6B021C-B7B4-4707-825E-3BA3755C1C28}"/>
              </a:ext>
            </a:extLst>
          </p:cNvPr>
          <p:cNvSpPr/>
          <p:nvPr/>
        </p:nvSpPr>
        <p:spPr>
          <a:xfrm>
            <a:off x="6937315" y="216981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D0ECC76-5849-4EA3-9683-546B2850A1C4}"/>
              </a:ext>
            </a:extLst>
          </p:cNvPr>
          <p:cNvSpPr/>
          <p:nvPr/>
        </p:nvSpPr>
        <p:spPr>
          <a:xfrm>
            <a:off x="9028652" y="216981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프로필사진 변경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ECF476D-F61C-447E-A2B2-1047CB136C78}"/>
              </a:ext>
            </a:extLst>
          </p:cNvPr>
          <p:cNvSpPr/>
          <p:nvPr/>
        </p:nvSpPr>
        <p:spPr>
          <a:xfrm>
            <a:off x="2777512" y="313646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지갑보기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2D6DCD-6D7F-42B7-B5B8-A65BA1B81041}"/>
              </a:ext>
            </a:extLst>
          </p:cNvPr>
          <p:cNvSpPr/>
          <p:nvPr/>
        </p:nvSpPr>
        <p:spPr>
          <a:xfrm>
            <a:off x="4859556" y="313646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코인충전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0D50FD9-9B32-478D-9849-69FBA0C5B6D7}"/>
              </a:ext>
            </a:extLst>
          </p:cNvPr>
          <p:cNvSpPr/>
          <p:nvPr/>
        </p:nvSpPr>
        <p:spPr>
          <a:xfrm>
            <a:off x="6937315" y="3122682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코인출금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92097AD-41EA-4B45-AEE8-93BD883AA3DE}"/>
              </a:ext>
            </a:extLst>
          </p:cNvPr>
          <p:cNvSpPr/>
          <p:nvPr/>
        </p:nvSpPr>
        <p:spPr>
          <a:xfrm>
            <a:off x="2777512" y="408365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찜 목록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B9EC19D-5E07-4C58-B050-2613660F0BA8}"/>
              </a:ext>
            </a:extLst>
          </p:cNvPr>
          <p:cNvSpPr/>
          <p:nvPr/>
        </p:nvSpPr>
        <p:spPr>
          <a:xfrm>
            <a:off x="2777512" y="4968984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중고거래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641394-46C0-4FF5-8D17-7D82B8FEC097}"/>
              </a:ext>
            </a:extLst>
          </p:cNvPr>
          <p:cNvSpPr/>
          <p:nvPr/>
        </p:nvSpPr>
        <p:spPr>
          <a:xfrm>
            <a:off x="2786221" y="5863023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심부름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A0EDB7-F343-48DF-9961-8AEDD0960CF6}"/>
              </a:ext>
            </a:extLst>
          </p:cNvPr>
          <p:cNvSpPr/>
          <p:nvPr/>
        </p:nvSpPr>
        <p:spPr>
          <a:xfrm>
            <a:off x="4859556" y="4120511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찜 아이템 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729FE2-FD44-454A-B66D-7F1E50567D9A}"/>
              </a:ext>
            </a:extLst>
          </p:cNvPr>
          <p:cNvSpPr/>
          <p:nvPr/>
        </p:nvSpPr>
        <p:spPr>
          <a:xfrm>
            <a:off x="4859556" y="4968984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구매내역 및 판매내역 조회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9BBED-1C85-43D6-BBE0-E447E8FFBADE}"/>
              </a:ext>
            </a:extLst>
          </p:cNvPr>
          <p:cNvSpPr/>
          <p:nvPr/>
        </p:nvSpPr>
        <p:spPr>
          <a:xfrm>
            <a:off x="4834709" y="5863022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심부름 관련 내역 조회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078193E-86AA-4CBA-B80A-BAF956E464F4}"/>
              </a:ext>
            </a:extLst>
          </p:cNvPr>
          <p:cNvSpPr/>
          <p:nvPr/>
        </p:nvSpPr>
        <p:spPr>
          <a:xfrm>
            <a:off x="305498" y="1909776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618D348-70BE-4402-9680-BA98E0873521}"/>
              </a:ext>
            </a:extLst>
          </p:cNvPr>
          <p:cNvCxnSpPr>
            <a:cxnSpLocks/>
            <a:stCxn id="42" idx="1"/>
            <a:endCxn id="58" idx="1"/>
          </p:cNvCxnSpPr>
          <p:nvPr/>
        </p:nvCxnSpPr>
        <p:spPr>
          <a:xfrm rot="10800000" flipH="1" flipV="1">
            <a:off x="2777511" y="2411886"/>
            <a:ext cx="8709" cy="3693203"/>
          </a:xfrm>
          <a:prstGeom prst="bentConnector3">
            <a:avLst>
              <a:gd name="adj1" fmla="val -262487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F91DF6F-B00F-4426-B5D2-A574C4360860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2550254" y="3378527"/>
            <a:ext cx="227259" cy="1"/>
          </a:xfrm>
          <a:prstGeom prst="bentConnector3">
            <a:avLst>
              <a:gd name="adj1" fmla="val 7214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B0A8030E-72AD-43F9-AA97-6D7F23CF7B5B}"/>
              </a:ext>
            </a:extLst>
          </p:cNvPr>
          <p:cNvCxnSpPr>
            <a:cxnSpLocks/>
          </p:cNvCxnSpPr>
          <p:nvPr/>
        </p:nvCxnSpPr>
        <p:spPr>
          <a:xfrm rot="10800000">
            <a:off x="2550254" y="4325725"/>
            <a:ext cx="227259" cy="1"/>
          </a:xfrm>
          <a:prstGeom prst="bentConnector3">
            <a:avLst>
              <a:gd name="adj1" fmla="val 7214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6D27DBBB-D13B-4D7B-BFB2-486618092925}"/>
              </a:ext>
            </a:extLst>
          </p:cNvPr>
          <p:cNvCxnSpPr>
            <a:cxnSpLocks/>
          </p:cNvCxnSpPr>
          <p:nvPr/>
        </p:nvCxnSpPr>
        <p:spPr>
          <a:xfrm rot="10800000">
            <a:off x="2550254" y="5207731"/>
            <a:ext cx="227259" cy="1"/>
          </a:xfrm>
          <a:prstGeom prst="bentConnector3">
            <a:avLst>
              <a:gd name="adj1" fmla="val 7214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E6EC4CD3-66DF-4823-A6A7-DEE9ABC40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773" l="9732" r="92617">
                        <a14:foregroundMark x1="28523" y1="45739" x2="39933" y2="43750"/>
                        <a14:foregroundMark x1="63087" y1="34659" x2="33557" y2="36648"/>
                        <a14:foregroundMark x1="53356" y1="32955" x2="81208" y2="45739"/>
                        <a14:foregroundMark x1="69799" y1="36648" x2="71477" y2="34659"/>
                        <a14:foregroundMark x1="77852" y1="34659" x2="81208" y2="42045"/>
                        <a14:foregroundMark x1="87919" y1="56534" x2="89597" y2="59943"/>
                        <a14:foregroundMark x1="90940" y1="58239" x2="92617" y2="54545"/>
                        <a14:foregroundMark x1="50000" y1="42045" x2="50000" y2="43750"/>
                        <a14:foregroundMark x1="43289" y1="42045" x2="69799" y2="43750"/>
                      </a14:backgroundRemoval>
                    </a14:imgEffect>
                  </a14:imgLayer>
                </a14:imgProps>
              </a:ext>
            </a:extLst>
          </a:blip>
          <a:srcRect b="36165"/>
          <a:stretch/>
        </p:blipFill>
        <p:spPr>
          <a:xfrm>
            <a:off x="1649003" y="1909776"/>
            <a:ext cx="630729" cy="36702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14480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CA300B1-EA77-464C-841D-A1968E18042A}"/>
              </a:ext>
            </a:extLst>
          </p:cNvPr>
          <p:cNvSpPr/>
          <p:nvPr/>
        </p:nvSpPr>
        <p:spPr>
          <a:xfrm>
            <a:off x="4153989" y="2005842"/>
            <a:ext cx="6949440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5AD7B10-A16C-4926-8F65-80A58FECFF69}"/>
              </a:ext>
            </a:extLst>
          </p:cNvPr>
          <p:cNvSpPr/>
          <p:nvPr/>
        </p:nvSpPr>
        <p:spPr>
          <a:xfrm>
            <a:off x="4153989" y="3694730"/>
            <a:ext cx="6949440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E88DF6-0A64-4547-A3E8-A980004F7E74}"/>
              </a:ext>
            </a:extLst>
          </p:cNvPr>
          <p:cNvSpPr/>
          <p:nvPr/>
        </p:nvSpPr>
        <p:spPr>
          <a:xfrm>
            <a:off x="610365" y="2218509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1133E9-BEC3-4752-A463-8D68998FF38F}"/>
              </a:ext>
            </a:extLst>
          </p:cNvPr>
          <p:cNvSpPr/>
          <p:nvPr/>
        </p:nvSpPr>
        <p:spPr>
          <a:xfrm>
            <a:off x="2899432" y="216778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회원관리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023C55-E0A2-4E38-B833-38598EDD595D}"/>
              </a:ext>
            </a:extLst>
          </p:cNvPr>
          <p:cNvSpPr/>
          <p:nvPr/>
        </p:nvSpPr>
        <p:spPr>
          <a:xfrm>
            <a:off x="2899432" y="385289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게시글 관리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4E648D-4640-4A88-9D75-564A575DA7F4}"/>
              </a:ext>
            </a:extLst>
          </p:cNvPr>
          <p:cNvSpPr/>
          <p:nvPr/>
        </p:nvSpPr>
        <p:spPr>
          <a:xfrm>
            <a:off x="5002552" y="216778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신고된 회원만 보기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8B2AAA-D074-4CA2-A5DC-EFCC3BDF4956}"/>
              </a:ext>
            </a:extLst>
          </p:cNvPr>
          <p:cNvSpPr/>
          <p:nvPr/>
        </p:nvSpPr>
        <p:spPr>
          <a:xfrm>
            <a:off x="5002552" y="385289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신고된 게시글만 보기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EC4A9A-EC17-4D81-824A-11374AC152D3}"/>
              </a:ext>
            </a:extLst>
          </p:cNvPr>
          <p:cNvSpPr/>
          <p:nvPr/>
        </p:nvSpPr>
        <p:spPr>
          <a:xfrm>
            <a:off x="7105672" y="216778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</a:rPr>
              <a:t>신고메세지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 클릭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D00F7E-558D-46B5-92DF-63878583466D}"/>
              </a:ext>
            </a:extLst>
          </p:cNvPr>
          <p:cNvSpPr/>
          <p:nvPr/>
        </p:nvSpPr>
        <p:spPr>
          <a:xfrm>
            <a:off x="9208792" y="216689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신고상세내용 및 첨부파일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1738A1-E104-4758-B0D0-9E4D2EA1FAD1}"/>
              </a:ext>
            </a:extLst>
          </p:cNvPr>
          <p:cNvSpPr/>
          <p:nvPr/>
        </p:nvSpPr>
        <p:spPr>
          <a:xfrm>
            <a:off x="7105672" y="385741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</a:rPr>
              <a:t>신고메세지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 클릭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A328DC0-D348-44B9-AA46-A5904AF815AF}"/>
              </a:ext>
            </a:extLst>
          </p:cNvPr>
          <p:cNvSpPr/>
          <p:nvPr/>
        </p:nvSpPr>
        <p:spPr>
          <a:xfrm>
            <a:off x="9208792" y="3856522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신고상세내용 및 첨부파일 확인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6031EE8-048B-40AD-9F6A-8C47CBAE4C38}"/>
              </a:ext>
            </a:extLst>
          </p:cNvPr>
          <p:cNvCxnSpPr>
            <a:stCxn id="10" idx="1"/>
            <a:endCxn id="11" idx="1"/>
          </p:cNvCxnSpPr>
          <p:nvPr/>
        </p:nvCxnSpPr>
        <p:spPr>
          <a:xfrm rot="10800000" flipV="1">
            <a:off x="2899432" y="2409854"/>
            <a:ext cx="12700" cy="1685109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0DB7155-2144-402A-8A16-621D47029167}"/>
              </a:ext>
            </a:extLst>
          </p:cNvPr>
          <p:cNvCxnSpPr>
            <a:endCxn id="48" idx="3"/>
          </p:cNvCxnSpPr>
          <p:nvPr/>
        </p:nvCxnSpPr>
        <p:spPr>
          <a:xfrm flipH="1">
            <a:off x="2271385" y="2406073"/>
            <a:ext cx="436981" cy="1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2A31E0D-6AAE-4744-922A-392F2F19685C}"/>
              </a:ext>
            </a:extLst>
          </p:cNvPr>
          <p:cNvSpPr/>
          <p:nvPr/>
        </p:nvSpPr>
        <p:spPr>
          <a:xfrm>
            <a:off x="305498" y="1909776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67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6" r="31130" b="27913"/>
          <a:stretch/>
        </p:blipFill>
        <p:spPr>
          <a:xfrm>
            <a:off x="4039" y="1516762"/>
            <a:ext cx="7813863" cy="16013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1968064"/>
            <a:ext cx="8894231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 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C2CF69-8FBF-4E3E-92A1-438ADB852C70}"/>
              </a:ext>
            </a:extLst>
          </p:cNvPr>
          <p:cNvGrpSpPr/>
          <p:nvPr/>
        </p:nvGrpSpPr>
        <p:grpSpPr>
          <a:xfrm>
            <a:off x="0" y="3665669"/>
            <a:ext cx="12192000" cy="3195654"/>
            <a:chOff x="0" y="3683647"/>
            <a:chExt cx="12192000" cy="31956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3606913-8C74-4BCC-A546-EF102A3E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746578"/>
              <a:ext cx="5968570" cy="1781782"/>
            </a:xfrm>
            <a:prstGeom prst="rect">
              <a:avLst/>
            </a:prstGeom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7E99044D-68CC-420D-BDC7-062B866F7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9713" y="3683647"/>
              <a:ext cx="6611416" cy="319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A84C0DFE-083C-40ED-ADC6-2AF768996252}"/>
                </a:ext>
              </a:extLst>
            </p:cNvPr>
            <p:cNvSpPr/>
            <p:nvPr/>
          </p:nvSpPr>
          <p:spPr>
            <a:xfrm rot="564075">
              <a:off x="4081202" y="6255684"/>
              <a:ext cx="2437045" cy="211507"/>
            </a:xfrm>
            <a:prstGeom prst="rightArrow">
              <a:avLst>
                <a:gd name="adj1" fmla="val 38737"/>
                <a:gd name="adj2" fmla="val 6586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F6CA56-D3B6-4BB4-BDFA-E4C861E3AADA}"/>
                </a:ext>
              </a:extLst>
            </p:cNvPr>
            <p:cNvSpPr/>
            <p:nvPr/>
          </p:nvSpPr>
          <p:spPr>
            <a:xfrm>
              <a:off x="662729" y="5963613"/>
              <a:ext cx="3417563" cy="370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685B37-1148-4717-95E0-D3D1A755824F}"/>
                </a:ext>
              </a:extLst>
            </p:cNvPr>
            <p:cNvSpPr/>
            <p:nvPr/>
          </p:nvSpPr>
          <p:spPr>
            <a:xfrm>
              <a:off x="6612690" y="6452834"/>
              <a:ext cx="3152095" cy="2808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B9C35F-8CBB-4F1F-90CA-6F8FFC0E2BB7}"/>
                </a:ext>
              </a:extLst>
            </p:cNvPr>
            <p:cNvSpPr txBox="1"/>
            <p:nvPr/>
          </p:nvSpPr>
          <p:spPr>
            <a:xfrm>
              <a:off x="3297769" y="4113327"/>
              <a:ext cx="8894231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>
                  <a:latin typeface="Arial" panose="020B0604020202020204" pitchFamily="34" charset="0"/>
                </a:rPr>
                <a:t>데이터가 정상적으로 </a:t>
              </a:r>
              <a:r>
                <a:rPr lang="en-US" altLang="ko-KR" dirty="0">
                  <a:latin typeface="Arial" panose="020B0604020202020204" pitchFamily="34" charset="0"/>
                </a:rPr>
                <a:t>List</a:t>
              </a:r>
              <a:r>
                <a:rPr lang="ko-KR" altLang="en-US" dirty="0">
                  <a:latin typeface="Arial" panose="020B0604020202020204" pitchFamily="34" charset="0"/>
                </a:rPr>
                <a:t>에 담긴 후에 화면에 붙여질 수 있도록 해당 코드 부분을 데이터를 받아오는 함수 안으로 옮겼다</a:t>
              </a:r>
              <a:r>
                <a:rPr lang="en-US" altLang="ko-KR" dirty="0">
                  <a:latin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480E95-C6FF-4430-B752-668DDA75F56F}"/>
              </a:ext>
            </a:extLst>
          </p:cNvPr>
          <p:cNvSpPr txBox="1"/>
          <p:nvPr/>
        </p:nvSpPr>
        <p:spPr>
          <a:xfrm>
            <a:off x="0" y="1115987"/>
            <a:ext cx="1614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I.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발생한 문제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BC066-3063-4BDC-943D-52182DC2B9C8}"/>
              </a:ext>
            </a:extLst>
          </p:cNvPr>
          <p:cNvSpPr txBox="1"/>
          <p:nvPr/>
        </p:nvSpPr>
        <p:spPr>
          <a:xfrm>
            <a:off x="-1" y="3665669"/>
            <a:ext cx="14538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II</a:t>
            </a:r>
            <a:r>
              <a:rPr kumimoji="0" lang="en-US" altLang="ko-K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문제 해결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3BA897-BBA2-466F-8924-E23CC7D75DE7}"/>
              </a:ext>
            </a:extLst>
          </p:cNvPr>
          <p:cNvSpPr/>
          <p:nvPr/>
        </p:nvSpPr>
        <p:spPr>
          <a:xfrm>
            <a:off x="7873778" y="1686188"/>
            <a:ext cx="4318222" cy="104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606A45-8EC5-4A59-BD74-9483DC4FAF8F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 flipV="1">
            <a:off x="5949572" y="2206197"/>
            <a:ext cx="1924206" cy="2345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3ED1B09-324F-4BB5-B253-ED8F8C293A15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2415476" y="2195412"/>
            <a:ext cx="1474625" cy="2847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BB8787-D23B-4CD3-B3D4-112C2277FFB9}"/>
              </a:ext>
            </a:extLst>
          </p:cNvPr>
          <p:cNvSpPr/>
          <p:nvPr/>
        </p:nvSpPr>
        <p:spPr>
          <a:xfrm>
            <a:off x="2570638" y="4437776"/>
            <a:ext cx="3378934" cy="227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64EA9B-1DAF-4CCC-9487-09B608FC5DDC}"/>
              </a:ext>
            </a:extLst>
          </p:cNvPr>
          <p:cNvSpPr/>
          <p:nvPr/>
        </p:nvSpPr>
        <p:spPr>
          <a:xfrm>
            <a:off x="2570638" y="5043035"/>
            <a:ext cx="2638925" cy="227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084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 동기화에 기반한 기능을 구현하려 했기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126608" y="5324868"/>
            <a:ext cx="7955280" cy="1344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사용자별로 해당 사용자의 반경 </a:t>
            </a:r>
            <a:r>
              <a:rPr lang="en-US" altLang="ko-KR" sz="1400"/>
              <a:t>500m </a:t>
            </a:r>
            <a:r>
              <a:rPr lang="ko-KR" altLang="en-US" sz="1400" dirty="0"/>
              <a:t>내의 심부름이나 라이더를 보여주기 위해서는 </a:t>
            </a:r>
            <a:r>
              <a:rPr lang="ko-KR" altLang="en-US" sz="1400" b="1" dirty="0">
                <a:solidFill>
                  <a:schemeClr val="bg1"/>
                </a:solidFill>
                <a:highlight>
                  <a:srgbClr val="8AAEE2"/>
                </a:highlight>
              </a:rPr>
              <a:t>위도</a:t>
            </a:r>
            <a:r>
              <a:rPr lang="ko-KR" altLang="en-US" sz="1400" dirty="0"/>
              <a:t>와 </a:t>
            </a:r>
            <a:r>
              <a:rPr lang="ko-KR" altLang="en-US" sz="1400" b="1" dirty="0">
                <a:solidFill>
                  <a:schemeClr val="bg1"/>
                </a:solidFill>
                <a:highlight>
                  <a:srgbClr val="8AAEE2"/>
                </a:highlight>
              </a:rPr>
              <a:t>경도</a:t>
            </a:r>
            <a:r>
              <a:rPr lang="ko-KR" altLang="en-US" sz="1400" dirty="0"/>
              <a:t> 두 범위가 필요했기 때문에 두 가지 이상의 쿼리를 한 번에 써야했다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약해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chemeClr val="bg1"/>
                </a:solidFill>
                <a:highlight>
                  <a:srgbClr val="8AAEE2"/>
                </a:highlight>
              </a:rPr>
              <a:t>두 가지 쿼리를 한 번에 쓸 수 없다</a:t>
            </a:r>
            <a:r>
              <a:rPr lang="ko-KR" altLang="en-US" sz="1400" dirty="0"/>
              <a:t>는 문제점을 인지하게 되었다</a:t>
            </a:r>
            <a:r>
              <a:rPr lang="en-US" altLang="ko-KR" sz="1400" dirty="0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V="1">
            <a:off x="5522976" y="3521072"/>
            <a:ext cx="919769" cy="24995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5848061" y="952758"/>
            <a:ext cx="6181343" cy="5776898"/>
            <a:chOff x="2721645" y="-24349"/>
            <a:chExt cx="6748709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6095999" y="1480394"/>
              <a:ext cx="296908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적용했을 경우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E9B6-AB84-4395-B772-A9E5EF337E99}"/>
              </a:ext>
            </a:extLst>
          </p:cNvPr>
          <p:cNvGrpSpPr/>
          <p:nvPr/>
        </p:nvGrpSpPr>
        <p:grpSpPr>
          <a:xfrm>
            <a:off x="366367" y="2352046"/>
            <a:ext cx="6717451" cy="1849615"/>
            <a:chOff x="146911" y="2525816"/>
            <a:chExt cx="6717451" cy="18496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38078E-4A41-4BC7-BB68-0FB9A372509E}"/>
                </a:ext>
              </a:extLst>
            </p:cNvPr>
            <p:cNvSpPr txBox="1"/>
            <p:nvPr/>
          </p:nvSpPr>
          <p:spPr>
            <a:xfrm>
              <a:off x="146911" y="2525816"/>
              <a:ext cx="4166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문제 해결을 위한 아이디어 </a:t>
              </a:r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4EA786-0764-4BAB-9625-2598EAF2C70F}"/>
                </a:ext>
              </a:extLst>
            </p:cNvPr>
            <p:cNvSpPr txBox="1"/>
            <p:nvPr/>
          </p:nvSpPr>
          <p:spPr>
            <a:xfrm>
              <a:off x="174710" y="3204856"/>
              <a:ext cx="54890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Firebase</a:t>
              </a:r>
              <a:r>
                <a:rPr lang="ko-KR" altLang="en-US" sz="1600" dirty="0"/>
                <a:t>에서는 </a:t>
              </a:r>
              <a:r>
                <a:rPr lang="ko-KR" altLang="en-US" sz="1600" b="1" dirty="0"/>
                <a:t>위도 범위만을 적용한 데이터</a:t>
              </a:r>
              <a:r>
                <a:rPr lang="ko-KR" altLang="en-US" sz="1600" dirty="0"/>
                <a:t>를</a:t>
              </a:r>
              <a:r>
                <a:rPr lang="ko-KR" altLang="en-US" sz="1600" b="1" dirty="0"/>
                <a:t> </a:t>
              </a:r>
              <a:r>
                <a:rPr lang="ko-KR" altLang="en-US" sz="1600" dirty="0"/>
                <a:t>가져오고</a:t>
              </a:r>
              <a:r>
                <a:rPr lang="en-US" altLang="ko-KR" sz="1600" dirty="0"/>
                <a:t>, </a:t>
              </a:r>
            </a:p>
            <a:p>
              <a:r>
                <a:rPr lang="ko-KR" altLang="en-US" sz="1600" dirty="0"/>
                <a:t>경도 범위는 </a:t>
              </a:r>
              <a:r>
                <a:rPr lang="en-US" altLang="ko-KR" sz="1600" b="1" dirty="0"/>
                <a:t>Front</a:t>
              </a:r>
              <a:r>
                <a:rPr lang="ko-KR" altLang="en-US" sz="1600" b="1" dirty="0"/>
                <a:t>단에서 적용</a:t>
              </a:r>
              <a:r>
                <a:rPr lang="ko-KR" altLang="en-US" sz="1600" dirty="0"/>
                <a:t>시키는 방법을 사용하자</a:t>
              </a:r>
              <a:r>
                <a:rPr lang="en-US" altLang="ko-KR" sz="3200" dirty="0"/>
                <a:t>?</a:t>
              </a:r>
              <a:endParaRPr lang="en-US" altLang="ko-KR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69964-B1AC-43BD-849F-19F531292E69}"/>
                </a:ext>
              </a:extLst>
            </p:cNvPr>
            <p:cNvSpPr txBox="1"/>
            <p:nvPr/>
          </p:nvSpPr>
          <p:spPr>
            <a:xfrm>
              <a:off x="174710" y="4036877"/>
              <a:ext cx="6689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=&gt;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필요하지 않은 위도 범위의 데이터들까지 가져와야 하므로 </a:t>
              </a:r>
              <a:r>
                <a:rPr lang="ko-KR" altLang="en-US" sz="1600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비효율적</a:t>
              </a:r>
              <a:r>
                <a:rPr lang="en-US" altLang="ko-KR" sz="16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C32C809E-3B56-4D99-907E-22758AA76417}"/>
              </a:ext>
            </a:extLst>
          </p:cNvPr>
          <p:cNvGrpSpPr/>
          <p:nvPr/>
        </p:nvGrpSpPr>
        <p:grpSpPr>
          <a:xfrm>
            <a:off x="190439" y="1278268"/>
            <a:ext cx="7493878" cy="5380274"/>
            <a:chOff x="395056" y="1624820"/>
            <a:chExt cx="6319624" cy="3799659"/>
          </a:xfrm>
        </p:grpSpPr>
        <p:pic>
          <p:nvPicPr>
            <p:cNvPr id="28" name="그림 27" descr="지도이(가) 표시된 사진&#10;&#10;자동 생성된 설명">
              <a:extLst>
                <a:ext uri="{FF2B5EF4-FFF2-40B4-BE49-F238E27FC236}">
                  <a16:creationId xmlns:a16="http://schemas.microsoft.com/office/drawing/2014/main" id="{F3328E83-A2A7-4E99-8969-B3B9A663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56" y="1624820"/>
              <a:ext cx="6319624" cy="3799659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040463B-E790-4CD3-A0F2-EC1AD772A188}"/>
                </a:ext>
              </a:extLst>
            </p:cNvPr>
            <p:cNvGrpSpPr/>
            <p:nvPr/>
          </p:nvGrpSpPr>
          <p:grpSpPr>
            <a:xfrm>
              <a:off x="1965622" y="2684478"/>
              <a:ext cx="4749058" cy="2232816"/>
              <a:chOff x="1965622" y="2684478"/>
              <a:chExt cx="4749058" cy="2232816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05BC6ABD-EA74-4517-87F7-0FD4B519C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5028" y="2684478"/>
                <a:ext cx="2214693" cy="74452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44E1CAC-8331-4087-B563-E9EDB169D628}"/>
                  </a:ext>
                </a:extLst>
              </p:cNvPr>
              <p:cNvSpPr/>
              <p:nvPr/>
            </p:nvSpPr>
            <p:spPr>
              <a:xfrm>
                <a:off x="4826000" y="3056739"/>
                <a:ext cx="1888680" cy="16243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7BDDB455-7E4E-4F7A-B90A-3FC0763448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5091" y="4748169"/>
                <a:ext cx="2414630" cy="11275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5A17F5D-5ABB-4E66-87B1-DED195B03A25}"/>
                  </a:ext>
                </a:extLst>
              </p:cNvPr>
              <p:cNvSpPr/>
              <p:nvPr/>
            </p:nvSpPr>
            <p:spPr>
              <a:xfrm>
                <a:off x="1965622" y="4804544"/>
                <a:ext cx="99469" cy="1127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E9B6-AB84-4395-B772-A9E5EF337E99}"/>
              </a:ext>
            </a:extLst>
          </p:cNvPr>
          <p:cNvGrpSpPr/>
          <p:nvPr/>
        </p:nvGrpSpPr>
        <p:grpSpPr>
          <a:xfrm>
            <a:off x="6251210" y="2352046"/>
            <a:ext cx="5750292" cy="2320564"/>
            <a:chOff x="190083" y="2525816"/>
            <a:chExt cx="5750292" cy="23205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38078E-4A41-4BC7-BB68-0FB9A372509E}"/>
                </a:ext>
              </a:extLst>
            </p:cNvPr>
            <p:cNvSpPr txBox="1"/>
            <p:nvPr/>
          </p:nvSpPr>
          <p:spPr>
            <a:xfrm>
              <a:off x="1710019" y="2525816"/>
              <a:ext cx="4166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bg1"/>
                  </a:solidFill>
                </a:rPr>
                <a:t>문제 해결을 위한 아이디어 </a:t>
              </a:r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4EA786-0764-4BAB-9625-2598EAF2C70F}"/>
                </a:ext>
              </a:extLst>
            </p:cNvPr>
            <p:cNvSpPr txBox="1"/>
            <p:nvPr/>
          </p:nvSpPr>
          <p:spPr>
            <a:xfrm>
              <a:off x="3353096" y="3017995"/>
              <a:ext cx="25234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i="1" dirty="0"/>
                <a:t>지도를 구역으로 나누자 </a:t>
              </a:r>
              <a:r>
                <a:rPr lang="en-US" altLang="ko-KR" sz="3200" i="1" dirty="0"/>
                <a:t>!</a:t>
              </a:r>
              <a:endParaRPr lang="en-US" altLang="ko-KR" sz="16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8DE301-3319-4F90-8C61-9064D7C3F41C}"/>
                    </a:ext>
                  </a:extLst>
                </p:cNvPr>
                <p:cNvSpPr txBox="1"/>
                <p:nvPr/>
              </p:nvSpPr>
              <p:spPr>
                <a:xfrm>
                  <a:off x="190083" y="3602770"/>
                  <a:ext cx="5750292" cy="1243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a14:m>
                  <a:r>
                    <a:rPr lang="ko-KR" altLang="en-US" sz="1600" b="1" dirty="0"/>
                    <a:t>의 구역으로 분할</a:t>
                  </a:r>
                  <a:r>
                    <a:rPr lang="ko-KR" altLang="en-US" sz="1600" dirty="0"/>
                    <a:t>하여 </a:t>
                  </a:r>
                  <a:endParaRPr lang="en-US" altLang="ko-KR" sz="1600" dirty="0"/>
                </a:p>
                <a:p>
                  <a:pPr algn="r">
                    <a:lnSpc>
                      <a:spcPct val="150000"/>
                    </a:lnSpc>
                  </a:pPr>
                  <a:r>
                    <a:rPr lang="ko-KR" altLang="en-US" sz="1600" b="1" dirty="0"/>
                    <a:t>사용자 주변 </a:t>
                  </a:r>
                  <a:r>
                    <a:rPr lang="en-US" altLang="ko-KR" sz="1600" b="1" dirty="0"/>
                    <a:t>500m </a:t>
                  </a:r>
                  <a:r>
                    <a:rPr lang="ko-KR" altLang="en-US" sz="1600" b="1" dirty="0"/>
                    <a:t>안에 있는 모든 구역들을</a:t>
                  </a:r>
                  <a:endParaRPr lang="en-US" altLang="ko-KR" sz="1600" b="1" dirty="0"/>
                </a:p>
                <a:p>
                  <a:pPr algn="r">
                    <a:lnSpc>
                      <a:spcPct val="150000"/>
                    </a:lnSpc>
                  </a:pPr>
                  <a:r>
                    <a:rPr lang="ko-KR" altLang="en-US" sz="1600" b="1" dirty="0"/>
                    <a:t>하나씩 따로따로 </a:t>
                  </a:r>
                  <a:r>
                    <a:rPr lang="ko-KR" altLang="en-US" sz="1600" b="1" dirty="0" err="1"/>
                    <a:t>불러오도록함</a:t>
                  </a:r>
                  <a:r>
                    <a:rPr lang="ko-KR" altLang="en-US" sz="1600" dirty="0" err="1"/>
                    <a:t>으로써</a:t>
                  </a:r>
                  <a:r>
                    <a:rPr lang="ko-KR" altLang="en-US" sz="1600" dirty="0"/>
                    <a:t> </a:t>
                  </a:r>
                  <a:r>
                    <a:rPr lang="ko-KR" altLang="en-US" b="1" dirty="0">
                      <a:solidFill>
                        <a:schemeClr val="bg1"/>
                      </a:solidFill>
                      <a:highlight>
                        <a:srgbClr val="0000FF"/>
                      </a:highlight>
                    </a:rPr>
                    <a:t>문제를 해결</a:t>
                  </a:r>
                  <a:r>
                    <a:rPr lang="ko-KR" altLang="en-US" sz="1600" dirty="0"/>
                    <a:t>하였다</a:t>
                  </a:r>
                  <a:r>
                    <a:rPr lang="en-US" altLang="ko-KR" sz="1600" dirty="0"/>
                    <a:t>.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8DE301-3319-4F90-8C61-9064D7C3F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83" y="3602770"/>
                  <a:ext cx="5750292" cy="1243610"/>
                </a:xfrm>
                <a:prstGeom prst="rect">
                  <a:avLst/>
                </a:prstGeom>
                <a:blipFill>
                  <a:blip r:embed="rId4"/>
                  <a:stretch>
                    <a:fillRect r="-530" b="-34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6614956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46950" cy="1365933"/>
            <a:chOff x="-2617831" y="1202736"/>
            <a:chExt cx="7346950" cy="1365933"/>
          </a:xfrm>
        </p:grpSpPr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735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실시간 심부름 채팅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7968FC-5753-479F-9BF1-37B3375415D1}"/>
              </a:ext>
            </a:extLst>
          </p:cNvPr>
          <p:cNvGrpSpPr/>
          <p:nvPr/>
        </p:nvGrpSpPr>
        <p:grpSpPr>
          <a:xfrm>
            <a:off x="439534" y="1078415"/>
            <a:ext cx="9138702" cy="5603967"/>
            <a:chOff x="1127511" y="1078414"/>
            <a:chExt cx="9138702" cy="560396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A0EBDE0-1998-47D4-B8A0-693D6B365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767" y="1078414"/>
              <a:ext cx="3802446" cy="560396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B2CA900-F43F-4013-922F-BC779158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511" y="1078414"/>
              <a:ext cx="4064900" cy="560396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EBAB170-31D0-4DED-8616-AB8CD39A3120}"/>
                </a:ext>
              </a:extLst>
            </p:cNvPr>
            <p:cNvSpPr/>
            <p:nvPr/>
          </p:nvSpPr>
          <p:spPr>
            <a:xfrm>
              <a:off x="1127512" y="1860550"/>
              <a:ext cx="4064899" cy="9841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E4899F-D9A7-4DE7-A585-4A250ECC4E25}"/>
              </a:ext>
            </a:extLst>
          </p:cNvPr>
          <p:cNvSpPr txBox="1"/>
          <p:nvPr/>
        </p:nvSpPr>
        <p:spPr>
          <a:xfrm>
            <a:off x="9669527" y="1715402"/>
            <a:ext cx="2360129" cy="25853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심부름 공지를 가져와서 </a:t>
            </a:r>
            <a:r>
              <a:rPr lang="ko-KR" altLang="en-US" dirty="0" err="1">
                <a:solidFill>
                  <a:schemeClr val="bg1"/>
                </a:solidFill>
              </a:rPr>
              <a:t>나타내주는</a:t>
            </a:r>
            <a:r>
              <a:rPr lang="ko-KR" altLang="en-US" dirty="0">
                <a:solidFill>
                  <a:schemeClr val="bg1"/>
                </a:solidFill>
              </a:rPr>
              <a:t> 스크립트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심부름 라이더와 심부름 요청자의 </a:t>
            </a:r>
            <a:r>
              <a:rPr lang="ko-KR" altLang="en-US" b="1" dirty="0"/>
              <a:t>채팅창에서 상단의 공지를 </a:t>
            </a:r>
            <a:r>
              <a:rPr lang="ko-KR" altLang="en-US" b="1" dirty="0" err="1"/>
              <a:t>동기화시키기</a:t>
            </a:r>
            <a:r>
              <a:rPr lang="ko-KR" altLang="en-US" b="1" dirty="0"/>
              <a:t> 위해 </a:t>
            </a:r>
            <a:r>
              <a:rPr lang="ko-KR" altLang="en-US" dirty="0">
                <a:solidFill>
                  <a:schemeClr val="bg1"/>
                </a:solidFill>
              </a:rPr>
              <a:t>작성한 코드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C7DA3A-FE63-4DFC-B970-3D96600E4953}"/>
              </a:ext>
            </a:extLst>
          </p:cNvPr>
          <p:cNvSpPr/>
          <p:nvPr/>
        </p:nvSpPr>
        <p:spPr>
          <a:xfrm>
            <a:off x="3152503" y="2177067"/>
            <a:ext cx="818606" cy="400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D32F16-2FFD-40E5-A448-00508D81A97A}"/>
              </a:ext>
            </a:extLst>
          </p:cNvPr>
          <p:cNvSpPr/>
          <p:nvPr/>
        </p:nvSpPr>
        <p:spPr>
          <a:xfrm>
            <a:off x="901212" y="1921416"/>
            <a:ext cx="2159999" cy="7173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F9C020-1F36-45EF-A5F7-9788EED86842}"/>
              </a:ext>
            </a:extLst>
          </p:cNvPr>
          <p:cNvSpPr/>
          <p:nvPr/>
        </p:nvSpPr>
        <p:spPr>
          <a:xfrm>
            <a:off x="6701245" y="3295661"/>
            <a:ext cx="2669178" cy="221082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F9A8D6-F298-4CCB-BDCA-1660F0FBD27D}"/>
              </a:ext>
            </a:extLst>
          </p:cNvPr>
          <p:cNvSpPr/>
          <p:nvPr/>
        </p:nvSpPr>
        <p:spPr>
          <a:xfrm>
            <a:off x="5954232" y="1699161"/>
            <a:ext cx="3624004" cy="46406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4681438-6812-4031-998C-6BA18A437B03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971109" y="2377402"/>
            <a:ext cx="2730136" cy="202367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972B704-843A-4DC3-A46A-58DC3AA1AF8A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061211" y="2034860"/>
            <a:ext cx="2893021" cy="24521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514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F64A53-AEC6-46CA-82B8-7BF165981224}"/>
              </a:ext>
            </a:extLst>
          </p:cNvPr>
          <p:cNvGrpSpPr/>
          <p:nvPr/>
        </p:nvGrpSpPr>
        <p:grpSpPr>
          <a:xfrm>
            <a:off x="414854" y="1166828"/>
            <a:ext cx="10221126" cy="5603966"/>
            <a:chOff x="1094123" y="1166828"/>
            <a:chExt cx="10221126" cy="56039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1D7EF7-A156-4E40-8E3C-C85E6843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23" y="1166828"/>
              <a:ext cx="4064900" cy="56039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7DBA5D-5A71-4B46-A3F9-4CAA490F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863" y="1519285"/>
              <a:ext cx="5409386" cy="525150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B73125-296C-4311-9F11-DF1B6B45E2F6}"/>
                </a:ext>
              </a:extLst>
            </p:cNvPr>
            <p:cNvSpPr/>
            <p:nvPr/>
          </p:nvSpPr>
          <p:spPr>
            <a:xfrm>
              <a:off x="1094124" y="1985435"/>
              <a:ext cx="4064899" cy="9841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A6417E0-C1E2-4AEE-9508-AA1A703D278F}"/>
                </a:ext>
              </a:extLst>
            </p:cNvPr>
            <p:cNvSpPr/>
            <p:nvPr/>
          </p:nvSpPr>
          <p:spPr>
            <a:xfrm>
              <a:off x="1176856" y="5691172"/>
              <a:ext cx="2951008" cy="7052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CBD34A6-1BEC-4A4D-9218-AEA139C6355F}"/>
                </a:ext>
              </a:extLst>
            </p:cNvPr>
            <p:cNvSpPr/>
            <p:nvPr/>
          </p:nvSpPr>
          <p:spPr>
            <a:xfrm>
              <a:off x="6977718" y="1482065"/>
              <a:ext cx="3423318" cy="2662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086F13-3FD6-4275-A20A-5FAD00B4F79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127864" y="1615204"/>
              <a:ext cx="2849854" cy="44054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8816F1-59AD-461C-8E52-FEB6DD412327}"/>
              </a:ext>
            </a:extLst>
          </p:cNvPr>
          <p:cNvSpPr/>
          <p:nvPr/>
        </p:nvSpPr>
        <p:spPr>
          <a:xfrm>
            <a:off x="7316054" y="3998137"/>
            <a:ext cx="4685448" cy="9428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채팅창</a:t>
            </a:r>
            <a:r>
              <a:rPr lang="ko-KR" altLang="en-US" sz="1500" dirty="0"/>
              <a:t> 메시지에 </a:t>
            </a:r>
            <a:r>
              <a:rPr lang="en-US" altLang="ko-KR" sz="1500" b="1" dirty="0"/>
              <a:t>[ </a:t>
            </a:r>
            <a:r>
              <a:rPr lang="ko-KR" altLang="en-US" sz="1500" b="1" dirty="0" err="1"/>
              <a:t>물품가를</a:t>
            </a:r>
            <a:r>
              <a:rPr lang="ko-KR" altLang="en-US" sz="1500" b="1" dirty="0"/>
              <a:t> 확인하시고 상단의 체크버튼을 누르시면 거래가 성사됩니다</a:t>
            </a:r>
            <a:r>
              <a:rPr lang="en-US" altLang="ko-KR" sz="1500" b="1" dirty="0"/>
              <a:t>! ] </a:t>
            </a:r>
            <a:r>
              <a:rPr lang="ko-KR" altLang="en-US" sz="1500" dirty="0"/>
              <a:t>라는  키워드가 있을 때</a:t>
            </a:r>
            <a:r>
              <a:rPr lang="en-US" altLang="ko-KR" sz="1500" dirty="0"/>
              <a:t>, </a:t>
            </a:r>
            <a:r>
              <a:rPr lang="ko-KR" altLang="en-US" sz="1500" dirty="0"/>
              <a:t>상단의 공지를 </a:t>
            </a:r>
            <a:r>
              <a:rPr lang="ko-KR" altLang="en-US" sz="1500" dirty="0" err="1"/>
              <a:t>갱신시킨다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2781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9185E12-ECD8-463F-A8FD-7E7153A0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3" y="1176469"/>
            <a:ext cx="3999840" cy="55142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2A420E-7E83-4577-B5B3-5462588710C0}"/>
              </a:ext>
            </a:extLst>
          </p:cNvPr>
          <p:cNvSpPr/>
          <p:nvPr/>
        </p:nvSpPr>
        <p:spPr>
          <a:xfrm>
            <a:off x="653142" y="5956662"/>
            <a:ext cx="1706880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AC2198D-8CD2-4F1E-9DF9-E372892C5A85}"/>
              </a:ext>
            </a:extLst>
          </p:cNvPr>
          <p:cNvGrpSpPr/>
          <p:nvPr/>
        </p:nvGrpSpPr>
        <p:grpSpPr>
          <a:xfrm>
            <a:off x="5261860" y="3049709"/>
            <a:ext cx="6144482" cy="3641033"/>
            <a:chOff x="5618913" y="2033397"/>
            <a:chExt cx="6144482" cy="36410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BD8FD0-9DC0-4135-8447-1EA225BE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913" y="2054425"/>
              <a:ext cx="6144482" cy="362000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FD7473-EBC1-4D26-AFC1-101509979C6E}"/>
                </a:ext>
              </a:extLst>
            </p:cNvPr>
            <p:cNvSpPr/>
            <p:nvPr/>
          </p:nvSpPr>
          <p:spPr>
            <a:xfrm>
              <a:off x="7432769" y="2033397"/>
              <a:ext cx="1706880" cy="195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FC2D19-0C01-4CA6-B426-F13CC85DF764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360022" y="3147708"/>
            <a:ext cx="4715694" cy="29831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BC69-242F-40D7-B157-BD51E64B1E02}"/>
              </a:ext>
            </a:extLst>
          </p:cNvPr>
          <p:cNvSpPr/>
          <p:nvPr/>
        </p:nvSpPr>
        <p:spPr>
          <a:xfrm>
            <a:off x="5261860" y="1408220"/>
            <a:ext cx="6144482" cy="145249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/>
              <a:t>채팅창</a:t>
            </a:r>
            <a:r>
              <a:rPr lang="ko-KR" altLang="en-US" sz="2000" dirty="0"/>
              <a:t> 메시지에 </a:t>
            </a:r>
            <a:r>
              <a:rPr lang="en-US" altLang="ko-KR" sz="2000" b="1" dirty="0"/>
              <a:t>[ </a:t>
            </a:r>
            <a:r>
              <a:rPr lang="ko-KR" altLang="en-US" sz="2000" b="1" dirty="0" err="1"/>
              <a:t>물품가</a:t>
            </a:r>
            <a:r>
              <a:rPr lang="ko-KR" altLang="en-US" sz="2000" b="1" dirty="0"/>
              <a:t> 확인을 취소했습니다</a:t>
            </a:r>
            <a:r>
              <a:rPr lang="en-US" altLang="ko-KR" sz="2000" b="1" dirty="0"/>
              <a:t>] </a:t>
            </a:r>
            <a:r>
              <a:rPr lang="ko-KR" altLang="en-US" sz="2000" dirty="0"/>
              <a:t>라는 키워드가 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상단의 공지를 </a:t>
            </a:r>
            <a:r>
              <a:rPr lang="ko-KR" altLang="en-US" sz="2000" dirty="0" err="1"/>
              <a:t>갱신시킨다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00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EA867F8-6498-46BC-971B-2C70DA106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4" y="1261725"/>
            <a:ext cx="3949939" cy="5282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0EF815-AD04-4348-99C1-0044D7D9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4" y="1261725"/>
            <a:ext cx="3820177" cy="52826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9AC8EF-AAA8-4C4F-A83E-7F4E3D3BDC9C}"/>
              </a:ext>
            </a:extLst>
          </p:cNvPr>
          <p:cNvSpPr/>
          <p:nvPr/>
        </p:nvSpPr>
        <p:spPr>
          <a:xfrm>
            <a:off x="2601232" y="5833296"/>
            <a:ext cx="1466150" cy="348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AFA53-38A2-4EE7-B771-2099BEC9F545}"/>
              </a:ext>
            </a:extLst>
          </p:cNvPr>
          <p:cNvSpPr/>
          <p:nvPr/>
        </p:nvSpPr>
        <p:spPr>
          <a:xfrm>
            <a:off x="5641072" y="1236761"/>
            <a:ext cx="1257586" cy="17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E1EDE1-305F-4ADB-BB98-1E4F2D32137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4067382" y="1322762"/>
            <a:ext cx="1573690" cy="4685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D1542C-EF76-4655-8648-5BA08A6056DD}"/>
              </a:ext>
            </a:extLst>
          </p:cNvPr>
          <p:cNvSpPr/>
          <p:nvPr/>
        </p:nvSpPr>
        <p:spPr>
          <a:xfrm>
            <a:off x="8684094" y="1451835"/>
            <a:ext cx="3221394" cy="39484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/>
              <a:t>채팅창</a:t>
            </a:r>
            <a:r>
              <a:rPr lang="ko-KR" altLang="en-US" sz="2400" dirty="0"/>
              <a:t> 메시지에 </a:t>
            </a:r>
            <a:r>
              <a:rPr lang="en-US" altLang="ko-KR" sz="2400" b="1" dirty="0"/>
              <a:t>[</a:t>
            </a:r>
            <a:r>
              <a:rPr lang="ko-KR" altLang="en-US" sz="2400" b="1" dirty="0"/>
              <a:t>심부름이 완료되었습니다</a:t>
            </a:r>
            <a:r>
              <a:rPr lang="en-US" altLang="ko-KR" sz="2400" b="1" dirty="0"/>
              <a:t>.] </a:t>
            </a:r>
            <a:r>
              <a:rPr lang="ko-KR" altLang="en-US" sz="2400" dirty="0"/>
              <a:t>라는 키워드가 있을 때</a:t>
            </a:r>
            <a:r>
              <a:rPr lang="en-US" altLang="ko-KR" sz="2400" dirty="0"/>
              <a:t>, </a:t>
            </a:r>
            <a:r>
              <a:rPr lang="ko-KR" altLang="en-US" sz="2400" dirty="0"/>
              <a:t>상단의 공지를 </a:t>
            </a:r>
            <a:r>
              <a:rPr lang="ko-KR" altLang="en-US" sz="2400" dirty="0" err="1"/>
              <a:t>갱신시킨다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15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8"/>
          <p:cNvSpPr/>
          <p:nvPr/>
        </p:nvSpPr>
        <p:spPr>
          <a:xfrm>
            <a:off x="1937665" y="1196049"/>
            <a:ext cx="9322492" cy="1535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 처음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PM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을 맡게 되었을 때에는 부담감과 걱정이 앞섰었는데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팀원들이 각자의 자리에서 맡은 일에 최선을 다해주었고 또 노력한 시간에 뒤쳐지지 않는 결과물을 내준 덕분에 체력적으로는 힘들었지만 큰 보람을 느낄 수 있었던 시간이었습니다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아직 목표한 바를 다 구현하지는 못했지만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프로젝트를 준비하는 과정 속에서 수업시간에 배운 내용들을 적용해보고 또 외부의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API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들을 찾아보고 적극적으로 활용해볼 수 있었던 경험 덕분에 많이 성장할 수 있었습니다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690D0A-A4DA-4372-B960-11460E613ADF}"/>
              </a:ext>
            </a:extLst>
          </p:cNvPr>
          <p:cNvSpPr/>
          <p:nvPr/>
        </p:nvSpPr>
        <p:spPr>
          <a:xfrm>
            <a:off x="876941" y="3102784"/>
            <a:ext cx="9322492" cy="1206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오라클의 테이블 설계를 끝마친 후에도 구현 중 문제가 발견되어 테이블을 많이 수정하면서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코딩하기 전 설계가 정말 중요하다는 것을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</a:rPr>
              <a:t>깨달았습니다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협업하면서 서로의 작업물을 합칠 때 깃을 더 잘 사용할 수 있게 많이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</a:rPr>
              <a:t>활용해봐야겠다고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 생각했습니다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팀원들 모두 열심히 해서 저 또한 더 열심히 했던 것 같습니다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고생해준 팀원들 정말 고맙고 다 잘됐으면 좋겠습니다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318977" y="495784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dirty="0"/>
              <a:t>양상철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05F119-5689-4B7C-9CDE-2971389C0F16}"/>
              </a:ext>
            </a:extLst>
          </p:cNvPr>
          <p:cNvSpPr/>
          <p:nvPr/>
        </p:nvSpPr>
        <p:spPr>
          <a:xfrm>
            <a:off x="1937665" y="4646922"/>
            <a:ext cx="9322492" cy="1606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페이지가 만들어지고 구현된 기능들이 하나하나 눈에 나타나면서 처음 들었던 걱정보단 꼭 완성해 보고 싶다는 욕심이 생겼습니다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algn="just">
              <a:defRPr/>
            </a:pP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934AA6B0-98FF-4943-B0D2-63B253446CAD}"/>
              </a:ext>
            </a:extLst>
          </p:cNvPr>
          <p:cNvSpPr/>
          <p:nvPr/>
        </p:nvSpPr>
        <p:spPr>
          <a:xfrm>
            <a:off x="10199433" y="321375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dirty="0"/>
              <a:t>신우형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1CEDA6-CAF2-48C0-B053-1BB2FF66D475}"/>
              </a:ext>
            </a:extLst>
          </p:cNvPr>
          <p:cNvSpPr/>
          <p:nvPr/>
        </p:nvSpPr>
        <p:spPr>
          <a:xfrm>
            <a:off x="318977" y="147144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dirty="0"/>
              <a:t>김은영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690D0A-A4DA-4372-B960-11460E613ADF}"/>
              </a:ext>
            </a:extLst>
          </p:cNvPr>
          <p:cNvSpPr/>
          <p:nvPr/>
        </p:nvSpPr>
        <p:spPr>
          <a:xfrm>
            <a:off x="876941" y="1079272"/>
            <a:ext cx="9322492" cy="895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새로운 기술들을 많이 접하게 되면서 어려움도 느꼈지만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팀원들의 도움을 받아 해결해 나가면서 많이 성장할 수 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또한 배운 기술들을 활용해 직접 관리자페이지를 구현해보면서 큰 보람을 느꼈습니다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이번 프로젝트를 통해 얻은 경험으로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다음 번에 참여하게 될 프로젝트에서는 보다 자신감 있는 모습으로 참여하여 더 많은 역할을 하고 싶다는 욕심이 생겼습니다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318977" y="258140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이지혜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05F119-5689-4B7C-9CDE-2971389C0F16}"/>
              </a:ext>
            </a:extLst>
          </p:cNvPr>
          <p:cNvSpPr/>
          <p:nvPr/>
        </p:nvSpPr>
        <p:spPr>
          <a:xfrm>
            <a:off x="1937665" y="2211829"/>
            <a:ext cx="9322492" cy="166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팀원들이 자신이 맡은 일에 다들 충실히 하였고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좋은 팀원들을 만나서 프로젝트가 재미있었습니다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또한 다들 적극적으로 자신들의 의견들을 말해서 더 좋은 방법과 해결점을 계속해서 찾아 나아갈 수 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algn="just">
              <a:defRPr/>
            </a:pP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algn="just">
              <a:defRPr/>
            </a:pP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웹을 만들 때는 기존에 하던 역할을 하게 돼서 조금은  심심한 기분이 들었습니다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그래서  앱을 할 때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코틀린이라는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새로운 기술을 배우면서 만들었을 때 재밌기도 하고 좋았습니다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아쉬운 것은 제대로 패턴을 모르고 되는 대로 만든 것 같아서 다음에는 더 제대로 공부해서 깔끔하고 멋진 앱을 만들고 싶습니다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934AA6B0-98FF-4943-B0D2-63B253446CAD}"/>
              </a:ext>
            </a:extLst>
          </p:cNvPr>
          <p:cNvSpPr/>
          <p:nvPr/>
        </p:nvSpPr>
        <p:spPr>
          <a:xfrm>
            <a:off x="10199433" y="103332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이재훈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F630F5-3700-494E-B540-5B4A8ADC679A}"/>
              </a:ext>
            </a:extLst>
          </p:cNvPr>
          <p:cNvSpPr/>
          <p:nvPr/>
        </p:nvSpPr>
        <p:spPr>
          <a:xfrm>
            <a:off x="876941" y="4140778"/>
            <a:ext cx="9322492" cy="912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사용자 입장에서 제대로 직접 구현 하다 보니 생각보다 고려해야하는 부분이 무척이나 많았는데 설계 단계에서부터 충분한 시간을 가지고 계획을 세웠음에도 불구하고 빈틈이 많았습니다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하지만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팀원들과의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소통을 통해서 그런 점들을 극복하며 하나하나 해결해가다 보니 그 과정에서 배우는 점도 있었고 스스로에게 자극이 되어 한층 성장하는 계기가 되었습니다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4" name="직사각형 27">
            <a:extLst>
              <a:ext uri="{FF2B5EF4-FFF2-40B4-BE49-F238E27FC236}">
                <a16:creationId xmlns:a16="http://schemas.microsoft.com/office/drawing/2014/main" id="{CE16F5E0-0E02-41D5-9CF3-3B61C8020E69}"/>
              </a:ext>
            </a:extLst>
          </p:cNvPr>
          <p:cNvSpPr/>
          <p:nvPr/>
        </p:nvSpPr>
        <p:spPr>
          <a:xfrm>
            <a:off x="318977" y="535662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진현주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94EFE7-2C9E-4A06-AB43-F4728D77D1E8}"/>
              </a:ext>
            </a:extLst>
          </p:cNvPr>
          <p:cNvSpPr/>
          <p:nvPr/>
        </p:nvSpPr>
        <p:spPr>
          <a:xfrm>
            <a:off x="1937665" y="5356872"/>
            <a:ext cx="9322492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코딩의 어려움이 있었지만 팀원들의 도움으로 해결할 수 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아직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코틀린이라는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새로운 언어에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익숙치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EFC8A051-DA7C-4199-A2C2-D344BE915DF6}"/>
              </a:ext>
            </a:extLst>
          </p:cNvPr>
          <p:cNvSpPr/>
          <p:nvPr/>
        </p:nvSpPr>
        <p:spPr>
          <a:xfrm>
            <a:off x="10199433" y="410498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 err="1"/>
              <a:t>조기설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59784931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2047</Words>
  <Application>Microsoft Office PowerPoint</Application>
  <PresentationFormat>와이드스크린</PresentationFormat>
  <Paragraphs>643</Paragraphs>
  <Slides>85</Slides>
  <Notes>0</Notes>
  <HiddenSlides>18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85</vt:i4>
      </vt:variant>
    </vt:vector>
  </HeadingPairs>
  <TitlesOfParts>
    <vt:vector size="94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390</cp:revision>
  <dcterms:created xsi:type="dcterms:W3CDTF">2019-01-14T06:35:35Z</dcterms:created>
  <dcterms:modified xsi:type="dcterms:W3CDTF">2021-08-04T07:50:09Z</dcterms:modified>
  <cp:version>1000.0000.01</cp:version>
</cp:coreProperties>
</file>